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6"/>
  </p:notesMasterIdLst>
  <p:sldIdLst>
    <p:sldId id="263" r:id="rId2"/>
    <p:sldId id="273" r:id="rId3"/>
    <p:sldId id="274" r:id="rId4"/>
    <p:sldId id="281" r:id="rId5"/>
    <p:sldId id="265" r:id="rId6"/>
    <p:sldId id="266" r:id="rId7"/>
    <p:sldId id="268" r:id="rId8"/>
    <p:sldId id="283" r:id="rId9"/>
    <p:sldId id="284" r:id="rId10"/>
    <p:sldId id="285" r:id="rId11"/>
    <p:sldId id="256" r:id="rId12"/>
    <p:sldId id="257" r:id="rId13"/>
    <p:sldId id="258" r:id="rId14"/>
    <p:sldId id="259" r:id="rId15"/>
    <p:sldId id="269" r:id="rId16"/>
    <p:sldId id="271" r:id="rId17"/>
    <p:sldId id="272" r:id="rId18"/>
    <p:sldId id="270" r:id="rId19"/>
    <p:sldId id="277" r:id="rId20"/>
    <p:sldId id="278" r:id="rId21"/>
    <p:sldId id="261" r:id="rId22"/>
    <p:sldId id="275" r:id="rId23"/>
    <p:sldId id="280" r:id="rId24"/>
    <p:sldId id="279" r:id="rId25"/>
  </p:sldIdLst>
  <p:sldSz cx="9144000" cy="5143500" type="screen16x9"/>
  <p:notesSz cx="6858000" cy="9144000"/>
  <p:embeddedFontLst>
    <p:embeddedFont>
      <p:font typeface="Amatic SC" panose="00000500000000000000" pitchFamily="2" charset="-79"/>
      <p:regular r:id="rId27"/>
      <p:bold r:id="rId28"/>
    </p:embeddedFont>
    <p:embeddedFont>
      <p:font typeface="Source Code Pro" panose="020B0509030403020204" pitchFamily="49" charset="0"/>
      <p:regular r:id="rId29"/>
      <p:bold r:id="rId30"/>
      <p:italic r:id="rId31"/>
      <p:boldItalic r:id="rId32"/>
    </p:embeddedFont>
    <p:embeddedFont>
      <p:font typeface="Source Sans Pro" panose="020B050303040302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E32A14-8629-4642-AC7F-CFCD2BC3D34D}" v="1" dt="2023-05-16T18:05:19.7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8.fntdata"/><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nson II, Ben" userId="2a4329ea-f12c-44a8-af4c-053bb1363a8e" providerId="ADAL" clId="{74E32A14-8629-4642-AC7F-CFCD2BC3D34D}"/>
    <pc:docChg chg="custSel addSld delSld modSld sldOrd">
      <pc:chgData name="Stevenson II, Ben" userId="2a4329ea-f12c-44a8-af4c-053bb1363a8e" providerId="ADAL" clId="{74E32A14-8629-4642-AC7F-CFCD2BC3D34D}" dt="2023-05-16T21:41:13.753" v="244" actId="2696"/>
      <pc:docMkLst>
        <pc:docMk/>
      </pc:docMkLst>
      <pc:sldChg chg="modSp mod">
        <pc:chgData name="Stevenson II, Ben" userId="2a4329ea-f12c-44a8-af4c-053bb1363a8e" providerId="ADAL" clId="{74E32A14-8629-4642-AC7F-CFCD2BC3D34D}" dt="2023-05-15T22:05:41.795" v="5" actId="20577"/>
        <pc:sldMkLst>
          <pc:docMk/>
          <pc:sldMk cId="0" sldId="258"/>
        </pc:sldMkLst>
        <pc:spChg chg="mod">
          <ac:chgData name="Stevenson II, Ben" userId="2a4329ea-f12c-44a8-af4c-053bb1363a8e" providerId="ADAL" clId="{74E32A14-8629-4642-AC7F-CFCD2BC3D34D}" dt="2023-05-15T22:05:41.795" v="5" actId="20577"/>
          <ac:spMkLst>
            <pc:docMk/>
            <pc:sldMk cId="0" sldId="258"/>
            <ac:spMk id="70" creationId="{00000000-0000-0000-0000-000000000000}"/>
          </ac:spMkLst>
        </pc:spChg>
      </pc:sldChg>
      <pc:sldChg chg="modSp mod">
        <pc:chgData name="Stevenson II, Ben" userId="2a4329ea-f12c-44a8-af4c-053bb1363a8e" providerId="ADAL" clId="{74E32A14-8629-4642-AC7F-CFCD2BC3D34D}" dt="2023-05-15T22:04:41.626" v="3" actId="1076"/>
        <pc:sldMkLst>
          <pc:docMk/>
          <pc:sldMk cId="991572439" sldId="263"/>
        </pc:sldMkLst>
        <pc:picChg chg="mod">
          <ac:chgData name="Stevenson II, Ben" userId="2a4329ea-f12c-44a8-af4c-053bb1363a8e" providerId="ADAL" clId="{74E32A14-8629-4642-AC7F-CFCD2BC3D34D}" dt="2023-05-15T22:04:41.626" v="3" actId="1076"/>
          <ac:picMkLst>
            <pc:docMk/>
            <pc:sldMk cId="991572439" sldId="263"/>
            <ac:picMk id="4" creationId="{1DFB4FD2-F71D-C5FF-581F-34D0270D1872}"/>
          </ac:picMkLst>
        </pc:picChg>
      </pc:sldChg>
      <pc:sldChg chg="modSp mod">
        <pc:chgData name="Stevenson II, Ben" userId="2a4329ea-f12c-44a8-af4c-053bb1363a8e" providerId="ADAL" clId="{74E32A14-8629-4642-AC7F-CFCD2BC3D34D}" dt="2023-05-16T21:41:07.748" v="243" actId="20577"/>
        <pc:sldMkLst>
          <pc:docMk/>
          <pc:sldMk cId="1569951781" sldId="265"/>
        </pc:sldMkLst>
        <pc:spChg chg="mod">
          <ac:chgData name="Stevenson II, Ben" userId="2a4329ea-f12c-44a8-af4c-053bb1363a8e" providerId="ADAL" clId="{74E32A14-8629-4642-AC7F-CFCD2BC3D34D}" dt="2023-05-16T21:41:07.748" v="243" actId="20577"/>
          <ac:spMkLst>
            <pc:docMk/>
            <pc:sldMk cId="1569951781" sldId="265"/>
            <ac:spMk id="2" creationId="{F437A6A8-FCCD-B46C-ED97-7B159A59C1C4}"/>
          </ac:spMkLst>
        </pc:spChg>
      </pc:sldChg>
      <pc:sldChg chg="modSp del mod">
        <pc:chgData name="Stevenson II, Ben" userId="2a4329ea-f12c-44a8-af4c-053bb1363a8e" providerId="ADAL" clId="{74E32A14-8629-4642-AC7F-CFCD2BC3D34D}" dt="2023-05-16T18:05:27.417" v="223" actId="2696"/>
        <pc:sldMkLst>
          <pc:docMk/>
          <pc:sldMk cId="2966417417" sldId="267"/>
        </pc:sldMkLst>
        <pc:spChg chg="mod">
          <ac:chgData name="Stevenson II, Ben" userId="2a4329ea-f12c-44a8-af4c-053bb1363a8e" providerId="ADAL" clId="{74E32A14-8629-4642-AC7F-CFCD2BC3D34D}" dt="2023-05-15T03:40:37.306" v="1" actId="20577"/>
          <ac:spMkLst>
            <pc:docMk/>
            <pc:sldMk cId="2966417417" sldId="267"/>
            <ac:spMk id="2" creationId="{F4D23978-97A9-9403-AC4F-9F99D89E2006}"/>
          </ac:spMkLst>
        </pc:spChg>
        <pc:spChg chg="mod">
          <ac:chgData name="Stevenson II, Ben" userId="2a4329ea-f12c-44a8-af4c-053bb1363a8e" providerId="ADAL" clId="{74E32A14-8629-4642-AC7F-CFCD2BC3D34D}" dt="2023-05-15T03:40:33.313" v="0" actId="6549"/>
          <ac:spMkLst>
            <pc:docMk/>
            <pc:sldMk cId="2966417417" sldId="267"/>
            <ac:spMk id="3" creationId="{290C055B-E6F9-BE48-679A-4FAD6B632B80}"/>
          </ac:spMkLst>
        </pc:spChg>
      </pc:sldChg>
      <pc:sldChg chg="modSp mod">
        <pc:chgData name="Stevenson II, Ben" userId="2a4329ea-f12c-44a8-af4c-053bb1363a8e" providerId="ADAL" clId="{74E32A14-8629-4642-AC7F-CFCD2BC3D34D}" dt="2023-05-15T22:44:07.037" v="115" actId="20577"/>
        <pc:sldMkLst>
          <pc:docMk/>
          <pc:sldMk cId="448828495" sldId="273"/>
        </pc:sldMkLst>
        <pc:spChg chg="mod">
          <ac:chgData name="Stevenson II, Ben" userId="2a4329ea-f12c-44a8-af4c-053bb1363a8e" providerId="ADAL" clId="{74E32A14-8629-4642-AC7F-CFCD2BC3D34D}" dt="2023-05-15T22:44:07.037" v="115" actId="20577"/>
          <ac:spMkLst>
            <pc:docMk/>
            <pc:sldMk cId="448828495" sldId="273"/>
            <ac:spMk id="3" creationId="{864F6DA6-B9F6-459B-928B-41FE955ED592}"/>
          </ac:spMkLst>
        </pc:spChg>
      </pc:sldChg>
      <pc:sldChg chg="del">
        <pc:chgData name="Stevenson II, Ben" userId="2a4329ea-f12c-44a8-af4c-053bb1363a8e" providerId="ADAL" clId="{74E32A14-8629-4642-AC7F-CFCD2BC3D34D}" dt="2023-05-15T22:27:17.673" v="96" actId="2696"/>
        <pc:sldMkLst>
          <pc:docMk/>
          <pc:sldMk cId="3912477024" sldId="276"/>
        </pc:sldMkLst>
      </pc:sldChg>
      <pc:sldChg chg="delSp modSp mod">
        <pc:chgData name="Stevenson II, Ben" userId="2a4329ea-f12c-44a8-af4c-053bb1363a8e" providerId="ADAL" clId="{74E32A14-8629-4642-AC7F-CFCD2BC3D34D}" dt="2023-05-15T22:29:08.729" v="113" actId="478"/>
        <pc:sldMkLst>
          <pc:docMk/>
          <pc:sldMk cId="3370588702" sldId="277"/>
        </pc:sldMkLst>
        <pc:spChg chg="mod">
          <ac:chgData name="Stevenson II, Ben" userId="2a4329ea-f12c-44a8-af4c-053bb1363a8e" providerId="ADAL" clId="{74E32A14-8629-4642-AC7F-CFCD2BC3D34D}" dt="2023-05-15T22:29:04.992" v="112" actId="20577"/>
          <ac:spMkLst>
            <pc:docMk/>
            <pc:sldMk cId="3370588702" sldId="277"/>
            <ac:spMk id="2" creationId="{152C5AE2-5C14-291A-6CCF-E901B1FB8EDC}"/>
          </ac:spMkLst>
        </pc:spChg>
        <pc:spChg chg="del">
          <ac:chgData name="Stevenson II, Ben" userId="2a4329ea-f12c-44a8-af4c-053bb1363a8e" providerId="ADAL" clId="{74E32A14-8629-4642-AC7F-CFCD2BC3D34D}" dt="2023-05-15T22:29:08.729" v="113" actId="478"/>
          <ac:spMkLst>
            <pc:docMk/>
            <pc:sldMk cId="3370588702" sldId="277"/>
            <ac:spMk id="3" creationId="{E5C21756-02D1-D101-43FE-8267DB2DB78C}"/>
          </ac:spMkLst>
        </pc:spChg>
      </pc:sldChg>
      <pc:sldChg chg="delSp mod">
        <pc:chgData name="Stevenson II, Ben" userId="2a4329ea-f12c-44a8-af4c-053bb1363a8e" providerId="ADAL" clId="{74E32A14-8629-4642-AC7F-CFCD2BC3D34D}" dt="2023-05-15T22:29:12.482" v="114" actId="478"/>
        <pc:sldMkLst>
          <pc:docMk/>
          <pc:sldMk cId="249211926" sldId="278"/>
        </pc:sldMkLst>
        <pc:spChg chg="del">
          <ac:chgData name="Stevenson II, Ben" userId="2a4329ea-f12c-44a8-af4c-053bb1363a8e" providerId="ADAL" clId="{74E32A14-8629-4642-AC7F-CFCD2BC3D34D}" dt="2023-05-15T22:29:12.482" v="114" actId="478"/>
          <ac:spMkLst>
            <pc:docMk/>
            <pc:sldMk cId="249211926" sldId="278"/>
            <ac:spMk id="3" creationId="{B2080CD0-2EC8-BF46-3C9B-CA62373D9C6B}"/>
          </ac:spMkLst>
        </pc:spChg>
      </pc:sldChg>
      <pc:sldChg chg="modSp new mod ord">
        <pc:chgData name="Stevenson II, Ben" userId="2a4329ea-f12c-44a8-af4c-053bb1363a8e" providerId="ADAL" clId="{74E32A14-8629-4642-AC7F-CFCD2BC3D34D}" dt="2023-05-15T22:50:20.183" v="222" actId="20577"/>
        <pc:sldMkLst>
          <pc:docMk/>
          <pc:sldMk cId="450885241" sldId="281"/>
        </pc:sldMkLst>
        <pc:spChg chg="mod">
          <ac:chgData name="Stevenson II, Ben" userId="2a4329ea-f12c-44a8-af4c-053bb1363a8e" providerId="ADAL" clId="{74E32A14-8629-4642-AC7F-CFCD2BC3D34D}" dt="2023-05-15T22:24:23.567" v="13" actId="20577"/>
          <ac:spMkLst>
            <pc:docMk/>
            <pc:sldMk cId="450885241" sldId="281"/>
            <ac:spMk id="2" creationId="{3DF76716-B6C6-3F99-E781-2BD998416520}"/>
          </ac:spMkLst>
        </pc:spChg>
        <pc:spChg chg="mod">
          <ac:chgData name="Stevenson II, Ben" userId="2a4329ea-f12c-44a8-af4c-053bb1363a8e" providerId="ADAL" clId="{74E32A14-8629-4642-AC7F-CFCD2BC3D34D}" dt="2023-05-15T22:50:20.183" v="222" actId="20577"/>
          <ac:spMkLst>
            <pc:docMk/>
            <pc:sldMk cId="450885241" sldId="281"/>
            <ac:spMk id="3" creationId="{EDFFF180-58EE-A848-6B88-21BE3AEC535A}"/>
          </ac:spMkLst>
        </pc:spChg>
      </pc:sldChg>
      <pc:sldChg chg="del">
        <pc:chgData name="Stevenson II, Ben" userId="2a4329ea-f12c-44a8-af4c-053bb1363a8e" providerId="ADAL" clId="{74E32A14-8629-4642-AC7F-CFCD2BC3D34D}" dt="2023-05-16T21:41:13.753" v="244" actId="2696"/>
        <pc:sldMkLst>
          <pc:docMk/>
          <pc:sldMk cId="0" sldId="282"/>
        </pc:sldMkLst>
      </pc:sldChg>
      <pc:sldMasterChg chg="delSldLayout">
        <pc:chgData name="Stevenson II, Ben" userId="2a4329ea-f12c-44a8-af4c-053bb1363a8e" providerId="ADAL" clId="{74E32A14-8629-4642-AC7F-CFCD2BC3D34D}" dt="2023-05-15T22:27:17.673" v="96" actId="2696"/>
        <pc:sldMasterMkLst>
          <pc:docMk/>
          <pc:sldMasterMk cId="0" sldId="2147483659"/>
        </pc:sldMasterMkLst>
        <pc:sldLayoutChg chg="del">
          <pc:chgData name="Stevenson II, Ben" userId="2a4329ea-f12c-44a8-af4c-053bb1363a8e" providerId="ADAL" clId="{74E32A14-8629-4642-AC7F-CFCD2BC3D34D}" dt="2023-05-15T22:27:17.673" v="96" actId="2696"/>
          <pc:sldLayoutMkLst>
            <pc:docMk/>
            <pc:sldMasterMk cId="0" sldId="2147483659"/>
            <pc:sldLayoutMk cId="0" sldId="214748365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4505a39438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4505a39438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24505a39438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24505a39438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4505a39438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24505a39438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2134698ead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2134698ead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22134698ead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22134698ead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2134698ead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22134698ead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4ab75caa65a85dd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4ab75caa65a85dd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rm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6E3CA-7ACF-4673-8EF5-DC39ADF12B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7CDAD9-55F4-42DE-A637-134CE07C49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A516F3-88E0-4DAD-8F69-8823B1549AAA}"/>
              </a:ext>
            </a:extLst>
          </p:cNvPr>
          <p:cNvSpPr>
            <a:spLocks noGrp="1"/>
          </p:cNvSpPr>
          <p:nvPr>
            <p:ph type="dt" sz="half" idx="10"/>
          </p:nvPr>
        </p:nvSpPr>
        <p:spPr/>
        <p:txBody>
          <a:bodyPr/>
          <a:lstStyle/>
          <a:p>
            <a:fld id="{412DAF7B-910D-400F-8958-E4165F7DF93B}" type="datetimeFigureOut">
              <a:rPr lang="en-US" smtClean="0"/>
              <a:t>5/19/2023</a:t>
            </a:fld>
            <a:endParaRPr lang="en-US"/>
          </a:p>
        </p:txBody>
      </p:sp>
      <p:sp>
        <p:nvSpPr>
          <p:cNvPr id="5" name="Footer Placeholder 4">
            <a:extLst>
              <a:ext uri="{FF2B5EF4-FFF2-40B4-BE49-F238E27FC236}">
                <a16:creationId xmlns:a16="http://schemas.microsoft.com/office/drawing/2014/main" id="{C3601B5D-B259-431C-AE00-76DF4FA0B7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0BE75E-8069-4391-91C6-56518AEE4200}"/>
              </a:ext>
            </a:extLst>
          </p:cNvPr>
          <p:cNvSpPr>
            <a:spLocks noGrp="1"/>
          </p:cNvSpPr>
          <p:nvPr>
            <p:ph type="sldNum" sz="quarter" idx="12"/>
          </p:nvPr>
        </p:nvSpPr>
        <p:spPr/>
        <p:txBody>
          <a:bodyPr/>
          <a:lstStyle/>
          <a:p>
            <a:fld id="{AFCB7D0A-6BC7-44DB-9A8B-CA96FA3BBF1F}" type="slidenum">
              <a:rPr lang="en-US" smtClean="0"/>
              <a:t>‹#›</a:t>
            </a:fld>
            <a:endParaRPr lang="en-US"/>
          </a:p>
        </p:txBody>
      </p:sp>
    </p:spTree>
    <p:extLst>
      <p:ext uri="{BB962C8B-B14F-4D97-AF65-F5344CB8AC3E}">
        <p14:creationId xmlns:p14="http://schemas.microsoft.com/office/powerpoint/2010/main" val="4061980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0"/>
              </a:spcBef>
              <a:spcAft>
                <a:spcPts val="0"/>
              </a:spcAft>
              <a:buClr>
                <a:schemeClr val="accent1"/>
              </a:buClr>
              <a:buSzPts val="1400"/>
              <a:buChar char="○"/>
              <a:defRPr>
                <a:solidFill>
                  <a:schemeClr val="accent1"/>
                </a:solidFill>
                <a:highlight>
                  <a:schemeClr val="lt1"/>
                </a:highlight>
              </a:defRPr>
            </a:lvl2pPr>
            <a:lvl3pPr marL="1371600" lvl="2" indent="-317500">
              <a:spcBef>
                <a:spcPts val="0"/>
              </a:spcBef>
              <a:spcAft>
                <a:spcPts val="0"/>
              </a:spcAft>
              <a:buClr>
                <a:schemeClr val="accent1"/>
              </a:buClr>
              <a:buSzPts val="1400"/>
              <a:buChar char="■"/>
              <a:defRPr>
                <a:solidFill>
                  <a:schemeClr val="accent1"/>
                </a:solidFill>
                <a:highlight>
                  <a:schemeClr val="lt1"/>
                </a:highlight>
              </a:defRPr>
            </a:lvl3pPr>
            <a:lvl4pPr marL="1828800" lvl="3" indent="-317500">
              <a:spcBef>
                <a:spcPts val="0"/>
              </a:spcBef>
              <a:spcAft>
                <a:spcPts val="0"/>
              </a:spcAft>
              <a:buClr>
                <a:schemeClr val="accent1"/>
              </a:buClr>
              <a:buSzPts val="1400"/>
              <a:buChar char="●"/>
              <a:defRPr>
                <a:solidFill>
                  <a:schemeClr val="accent1"/>
                </a:solidFill>
                <a:highlight>
                  <a:schemeClr val="lt1"/>
                </a:highlight>
              </a:defRPr>
            </a:lvl4pPr>
            <a:lvl5pPr marL="2286000" lvl="4" indent="-317500">
              <a:spcBef>
                <a:spcPts val="0"/>
              </a:spcBef>
              <a:spcAft>
                <a:spcPts val="0"/>
              </a:spcAft>
              <a:buClr>
                <a:schemeClr val="accent1"/>
              </a:buClr>
              <a:buSzPts val="1400"/>
              <a:buChar char="○"/>
              <a:defRPr>
                <a:solidFill>
                  <a:schemeClr val="accent1"/>
                </a:solidFill>
                <a:highlight>
                  <a:schemeClr val="lt1"/>
                </a:highlight>
              </a:defRPr>
            </a:lvl5pPr>
            <a:lvl6pPr marL="2743200" lvl="5" indent="-317500">
              <a:spcBef>
                <a:spcPts val="0"/>
              </a:spcBef>
              <a:spcAft>
                <a:spcPts val="0"/>
              </a:spcAft>
              <a:buClr>
                <a:schemeClr val="accent1"/>
              </a:buClr>
              <a:buSzPts val="1400"/>
              <a:buChar char="■"/>
              <a:defRPr>
                <a:solidFill>
                  <a:schemeClr val="accent1"/>
                </a:solidFill>
                <a:highlight>
                  <a:schemeClr val="lt1"/>
                </a:highlight>
              </a:defRPr>
            </a:lvl6pPr>
            <a:lvl7pPr marL="3200400" lvl="6" indent="-317500">
              <a:spcBef>
                <a:spcPts val="0"/>
              </a:spcBef>
              <a:spcAft>
                <a:spcPts val="0"/>
              </a:spcAft>
              <a:buClr>
                <a:schemeClr val="accent1"/>
              </a:buClr>
              <a:buSzPts val="1400"/>
              <a:buChar char="●"/>
              <a:defRPr>
                <a:solidFill>
                  <a:schemeClr val="accent1"/>
                </a:solidFill>
                <a:highlight>
                  <a:schemeClr val="lt1"/>
                </a:highlight>
              </a:defRPr>
            </a:lvl7pPr>
            <a:lvl8pPr marL="3657600" lvl="7" indent="-317500">
              <a:spcBef>
                <a:spcPts val="0"/>
              </a:spcBef>
              <a:spcAft>
                <a:spcPts val="0"/>
              </a:spcAft>
              <a:buClr>
                <a:schemeClr val="accent1"/>
              </a:buClr>
              <a:buSzPts val="1400"/>
              <a:buChar char="○"/>
              <a:defRPr>
                <a:solidFill>
                  <a:schemeClr val="accent1"/>
                </a:solidFill>
                <a:highlight>
                  <a:schemeClr val="lt1"/>
                </a:highlight>
              </a:defRPr>
            </a:lvl8pPr>
            <a:lvl9pPr marL="4114800" lvl="8" indent="-317500">
              <a:spcBef>
                <a:spcPts val="0"/>
              </a:spcBef>
              <a:spcAft>
                <a:spcPts val="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0"/>
              </a:spcBef>
              <a:spcAft>
                <a:spcPts val="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6D9A0-051C-20AA-5D9D-395FA0E2E81F}"/>
              </a:ext>
            </a:extLst>
          </p:cNvPr>
          <p:cNvSpPr>
            <a:spLocks noGrp="1"/>
          </p:cNvSpPr>
          <p:nvPr>
            <p:ph type="ctrTitle"/>
          </p:nvPr>
        </p:nvSpPr>
        <p:spPr/>
        <p:txBody>
          <a:bodyPr>
            <a:noAutofit/>
          </a:bodyPr>
          <a:lstStyle/>
          <a:p>
            <a:r>
              <a:rPr lang="en-US" sz="6600" dirty="0"/>
              <a:t>Mental Health &amp; Substance use: Overcoming to be our best self</a:t>
            </a:r>
          </a:p>
        </p:txBody>
      </p:sp>
      <p:sp>
        <p:nvSpPr>
          <p:cNvPr id="3" name="Subtitle 2">
            <a:extLst>
              <a:ext uri="{FF2B5EF4-FFF2-40B4-BE49-F238E27FC236}">
                <a16:creationId xmlns:a16="http://schemas.microsoft.com/office/drawing/2014/main" id="{C3C0F063-2128-FB2D-3F1A-C444CECD2472}"/>
              </a:ext>
            </a:extLst>
          </p:cNvPr>
          <p:cNvSpPr>
            <a:spLocks noGrp="1"/>
          </p:cNvSpPr>
          <p:nvPr>
            <p:ph type="subTitle" idx="1"/>
          </p:nvPr>
        </p:nvSpPr>
        <p:spPr/>
        <p:txBody>
          <a:bodyPr/>
          <a:lstStyle/>
          <a:p>
            <a:r>
              <a:rPr lang="en-US" dirty="0"/>
              <a:t>Presented by: </a:t>
            </a:r>
            <a:r>
              <a:rPr lang="en-US" dirty="0" err="1"/>
              <a:t>BTheOne</a:t>
            </a:r>
            <a:r>
              <a:rPr lang="en-US" dirty="0"/>
              <a:t> Youth Ambassadors</a:t>
            </a:r>
          </a:p>
        </p:txBody>
      </p:sp>
      <p:pic>
        <p:nvPicPr>
          <p:cNvPr id="4" name="Picture 3">
            <a:extLst>
              <a:ext uri="{FF2B5EF4-FFF2-40B4-BE49-F238E27FC236}">
                <a16:creationId xmlns:a16="http://schemas.microsoft.com/office/drawing/2014/main" id="{1DFB4FD2-F71D-C5FF-581F-34D0270D1872}"/>
              </a:ext>
            </a:extLst>
          </p:cNvPr>
          <p:cNvPicPr>
            <a:picLocks noChangeAspect="1"/>
          </p:cNvPicPr>
          <p:nvPr/>
        </p:nvPicPr>
        <p:blipFill>
          <a:blip r:embed="rId2"/>
          <a:stretch>
            <a:fillRect/>
          </a:stretch>
        </p:blipFill>
        <p:spPr>
          <a:xfrm>
            <a:off x="2667428" y="2750540"/>
            <a:ext cx="3809143" cy="1226231"/>
          </a:xfrm>
          <a:prstGeom prst="rect">
            <a:avLst/>
          </a:prstGeom>
        </p:spPr>
      </p:pic>
    </p:spTree>
    <p:extLst>
      <p:ext uri="{BB962C8B-B14F-4D97-AF65-F5344CB8AC3E}">
        <p14:creationId xmlns:p14="http://schemas.microsoft.com/office/powerpoint/2010/main" val="991572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Effective Time Management Strategies</a:t>
            </a:r>
            <a:endParaRPr/>
          </a:p>
        </p:txBody>
      </p:sp>
      <p:sp>
        <p:nvSpPr>
          <p:cNvPr id="78" name="Google Shape;78;p16"/>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Know how you spend your time</a:t>
            </a:r>
            <a:endParaRPr/>
          </a:p>
          <a:p>
            <a:pPr marL="457200" lvl="0" indent="-342900" algn="l" rtl="0">
              <a:spcBef>
                <a:spcPts val="0"/>
              </a:spcBef>
              <a:spcAft>
                <a:spcPts val="0"/>
              </a:spcAft>
              <a:buSzPts val="1800"/>
              <a:buChar char="●"/>
            </a:pPr>
            <a:r>
              <a:rPr lang="en"/>
              <a:t>Set priorities</a:t>
            </a:r>
            <a:endParaRPr/>
          </a:p>
          <a:p>
            <a:pPr marL="457200" lvl="0" indent="-342900" algn="l" rtl="0">
              <a:spcBef>
                <a:spcPts val="0"/>
              </a:spcBef>
              <a:spcAft>
                <a:spcPts val="0"/>
              </a:spcAft>
              <a:buSzPts val="1800"/>
              <a:buChar char="●"/>
            </a:pPr>
            <a:r>
              <a:rPr lang="en"/>
              <a:t>Use a planning tool</a:t>
            </a:r>
            <a:endParaRPr/>
          </a:p>
          <a:p>
            <a:pPr marL="457200" lvl="0" indent="-342900" algn="l" rtl="0">
              <a:spcBef>
                <a:spcPts val="0"/>
              </a:spcBef>
              <a:spcAft>
                <a:spcPts val="0"/>
              </a:spcAft>
              <a:buSzPts val="1800"/>
              <a:buChar char="●"/>
            </a:pPr>
            <a:r>
              <a:rPr lang="en"/>
              <a:t>Get organized</a:t>
            </a:r>
            <a:endParaRPr/>
          </a:p>
          <a:p>
            <a:pPr marL="457200" lvl="0" indent="-342900" algn="l" rtl="0">
              <a:spcBef>
                <a:spcPts val="0"/>
              </a:spcBef>
              <a:spcAft>
                <a:spcPts val="0"/>
              </a:spcAft>
              <a:buSzPts val="1800"/>
              <a:buChar char="●"/>
            </a:pPr>
            <a:r>
              <a:rPr lang="en"/>
              <a:t>Schedule appropriately</a:t>
            </a:r>
            <a:endParaRPr/>
          </a:p>
          <a:p>
            <a:pPr marL="457200" lvl="0" indent="-342900" algn="l" rtl="0">
              <a:spcBef>
                <a:spcPts val="0"/>
              </a:spcBef>
              <a:spcAft>
                <a:spcPts val="0"/>
              </a:spcAft>
              <a:buSzPts val="1800"/>
              <a:buChar char="●"/>
            </a:pPr>
            <a:r>
              <a:rPr lang="en"/>
              <a:t>Delegate: Get help from others</a:t>
            </a:r>
            <a:endParaRPr/>
          </a:p>
          <a:p>
            <a:pPr marL="457200" lvl="0" indent="-342900" algn="l" rtl="0">
              <a:spcBef>
                <a:spcPts val="0"/>
              </a:spcBef>
              <a:spcAft>
                <a:spcPts val="0"/>
              </a:spcAft>
              <a:buSzPts val="1800"/>
              <a:buChar char="●"/>
            </a:pPr>
            <a:r>
              <a:rPr lang="en"/>
              <a:t>Stop procrastinating</a:t>
            </a:r>
            <a:endParaRPr/>
          </a:p>
          <a:p>
            <a:pPr marL="457200" lvl="0" indent="-342900" algn="l" rtl="0">
              <a:spcBef>
                <a:spcPts val="0"/>
              </a:spcBef>
              <a:spcAft>
                <a:spcPts val="0"/>
              </a:spcAft>
              <a:buSzPts val="1800"/>
              <a:buChar char="●"/>
            </a:pPr>
            <a:r>
              <a:rPr lang="en"/>
              <a:t>Manage Time-Wasters</a:t>
            </a:r>
            <a:endParaRPr/>
          </a:p>
        </p:txBody>
      </p:sp>
      <p:pic>
        <p:nvPicPr>
          <p:cNvPr id="79" name="Google Shape;79;p16"/>
          <p:cNvPicPr preferRelativeResize="0"/>
          <p:nvPr/>
        </p:nvPicPr>
        <p:blipFill>
          <a:blip r:embed="rId3">
            <a:alphaModFix/>
          </a:blip>
          <a:stretch>
            <a:fillRect/>
          </a:stretch>
        </p:blipFill>
        <p:spPr>
          <a:xfrm>
            <a:off x="5197225" y="2029750"/>
            <a:ext cx="3476075" cy="1738050"/>
          </a:xfrm>
          <a:prstGeom prst="rect">
            <a:avLst/>
          </a:prstGeom>
          <a:noFill/>
          <a:ln>
            <a:noFill/>
          </a:ln>
        </p:spPr>
      </p:pic>
      <p:sp>
        <p:nvSpPr>
          <p:cNvPr id="80" name="Google Shape;80;p16"/>
          <p:cNvSpPr txBox="1"/>
          <p:nvPr/>
        </p:nvSpPr>
        <p:spPr>
          <a:xfrm>
            <a:off x="4757263" y="4097100"/>
            <a:ext cx="43560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Source Code Pro"/>
                <a:ea typeface="Source Code Pro"/>
                <a:cs typeface="Source Code Pro"/>
                <a:sym typeface="Source Code Pro"/>
              </a:rPr>
              <a:t>“The best thing about the future is that it comes one day at a time.” - Abraham Lincoln</a:t>
            </a:r>
            <a:endParaRPr>
              <a:latin typeface="Source Code Pro"/>
              <a:ea typeface="Source Code Pro"/>
              <a:cs typeface="Source Code Pro"/>
              <a:sym typeface="Source Code Pr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5"/>
        <p:cNvGrpSpPr/>
        <p:nvPr/>
      </p:nvGrpSpPr>
      <p:grpSpPr>
        <a:xfrm>
          <a:off x="0" y="0"/>
          <a:ext cx="0" cy="0"/>
          <a:chOff x="0" y="0"/>
          <a:chExt cx="0" cy="0"/>
        </a:xfrm>
      </p:grpSpPr>
      <p:sp>
        <p:nvSpPr>
          <p:cNvPr id="56" name="Google Shape;56;p13"/>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solidFill>
                  <a:schemeClr val="lt1"/>
                </a:solidFill>
              </a:rPr>
              <a:t>It's normal to feel stress, according to the 2017 APA Stress Survey, 83% of teens identified school as a major stressor.Stress is a normal thing, everyone experiences it. But too much stress is not a good thing. So here are 3 steps to help you out:</a:t>
            </a:r>
            <a:endParaRPr b="1">
              <a:solidFill>
                <a:schemeClr val="lt1"/>
              </a:solidFill>
            </a:endParaRPr>
          </a:p>
          <a:p>
            <a:pPr marL="457200" lvl="0" indent="-342900" algn="l" rtl="0">
              <a:spcBef>
                <a:spcPts val="1200"/>
              </a:spcBef>
              <a:spcAft>
                <a:spcPts val="0"/>
              </a:spcAft>
              <a:buClr>
                <a:schemeClr val="lt1"/>
              </a:buClr>
              <a:buSzPts val="1800"/>
              <a:buAutoNum type="arabicPeriod"/>
            </a:pPr>
            <a:r>
              <a:rPr lang="en" b="1">
                <a:solidFill>
                  <a:schemeClr val="lt1"/>
                </a:solidFill>
              </a:rPr>
              <a:t>SLEEP</a:t>
            </a:r>
            <a:endParaRPr b="1">
              <a:solidFill>
                <a:schemeClr val="lt1"/>
              </a:solidFill>
            </a:endParaRPr>
          </a:p>
          <a:p>
            <a:pPr marL="457200" lvl="0" indent="-342900" algn="l" rtl="0">
              <a:spcBef>
                <a:spcPts val="0"/>
              </a:spcBef>
              <a:spcAft>
                <a:spcPts val="0"/>
              </a:spcAft>
              <a:buClr>
                <a:schemeClr val="lt1"/>
              </a:buClr>
              <a:buSzPts val="1800"/>
              <a:buAutoNum type="arabicPeriod"/>
            </a:pPr>
            <a:r>
              <a:rPr lang="en" b="1">
                <a:solidFill>
                  <a:schemeClr val="lt1"/>
                </a:solidFill>
              </a:rPr>
              <a:t>EXERCIZE</a:t>
            </a:r>
            <a:endParaRPr b="1">
              <a:solidFill>
                <a:schemeClr val="lt1"/>
              </a:solidFill>
            </a:endParaRPr>
          </a:p>
          <a:p>
            <a:pPr marL="457200" lvl="0" indent="-342900" algn="l" rtl="0">
              <a:spcBef>
                <a:spcPts val="0"/>
              </a:spcBef>
              <a:spcAft>
                <a:spcPts val="0"/>
              </a:spcAft>
              <a:buClr>
                <a:schemeClr val="lt1"/>
              </a:buClr>
              <a:buSzPts val="1800"/>
              <a:buAutoNum type="arabicPeriod"/>
            </a:pPr>
            <a:r>
              <a:rPr lang="en" b="1">
                <a:solidFill>
                  <a:schemeClr val="lt1"/>
                </a:solidFill>
              </a:rPr>
              <a:t>MAKING TIME TO DO FUN THINGS</a:t>
            </a:r>
            <a:endParaRPr b="1">
              <a:solidFill>
                <a:schemeClr val="lt1"/>
              </a:solidFill>
            </a:endParaRPr>
          </a:p>
        </p:txBody>
      </p:sp>
      <p:sp>
        <p:nvSpPr>
          <p:cNvPr id="57" name="Google Shape;57;p13"/>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Ways to Destress </a:t>
            </a:r>
            <a:endParaRPr/>
          </a:p>
        </p:txBody>
      </p:sp>
      <p:pic>
        <p:nvPicPr>
          <p:cNvPr id="58" name="Google Shape;58;p13"/>
          <p:cNvPicPr preferRelativeResize="0"/>
          <p:nvPr/>
        </p:nvPicPr>
        <p:blipFill>
          <a:blip r:embed="rId3">
            <a:alphaModFix/>
          </a:blip>
          <a:stretch>
            <a:fillRect/>
          </a:stretch>
        </p:blipFill>
        <p:spPr>
          <a:xfrm>
            <a:off x="5563876" y="2847526"/>
            <a:ext cx="2901925" cy="1931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457200" lvl="0" indent="-468630" algn="l" rtl="0">
              <a:spcBef>
                <a:spcPts val="0"/>
              </a:spcBef>
              <a:spcAft>
                <a:spcPts val="0"/>
              </a:spcAft>
              <a:buSzPct val="100000"/>
              <a:buAutoNum type="arabicPeriod"/>
            </a:pPr>
            <a:r>
              <a:rPr lang="en"/>
              <a:t>Sleep</a:t>
            </a:r>
            <a:endParaRPr/>
          </a:p>
        </p:txBody>
      </p:sp>
      <p:sp>
        <p:nvSpPr>
          <p:cNvPr id="64" name="Google Shape;64;p14"/>
          <p:cNvSpPr txBox="1">
            <a:spLocks noGrp="1"/>
          </p:cNvSpPr>
          <p:nvPr>
            <p:ph type="body" idx="1"/>
          </p:nvPr>
        </p:nvSpPr>
        <p:spPr>
          <a:xfrm>
            <a:off x="311700" y="982575"/>
            <a:ext cx="4770000" cy="3857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b="1">
                <a:solidFill>
                  <a:schemeClr val="lt1"/>
                </a:solidFill>
              </a:rPr>
              <a:t>The National Sleeping Foundation found that HS students need 8-10 hours of sleep. Catching up on lost sleep also isn't a healthy habit, it doesn't help with sleep during the weekdays. Ways to help sleep long enough is steps like drinking less caffeine, turning devices off an hour before bed, and establishing a sleep schedule. </a:t>
            </a:r>
            <a:endParaRPr b="1">
              <a:solidFill>
                <a:schemeClr val="lt1"/>
              </a:solidFill>
            </a:endParaRPr>
          </a:p>
        </p:txBody>
      </p:sp>
      <p:pic>
        <p:nvPicPr>
          <p:cNvPr id="65" name="Google Shape;65;p14"/>
          <p:cNvPicPr preferRelativeResize="0"/>
          <p:nvPr/>
        </p:nvPicPr>
        <p:blipFill>
          <a:blip r:embed="rId3">
            <a:alphaModFix/>
          </a:blip>
          <a:stretch>
            <a:fillRect/>
          </a:stretch>
        </p:blipFill>
        <p:spPr>
          <a:xfrm>
            <a:off x="5209000" y="1451525"/>
            <a:ext cx="3687150" cy="22404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2. Exercise</a:t>
            </a:r>
            <a:endParaRPr dirty="0"/>
          </a:p>
        </p:txBody>
      </p:sp>
      <p:sp>
        <p:nvSpPr>
          <p:cNvPr id="71" name="Google Shape;71;p15"/>
          <p:cNvSpPr txBox="1">
            <a:spLocks noGrp="1"/>
          </p:cNvSpPr>
          <p:nvPr>
            <p:ph type="body" idx="1"/>
          </p:nvPr>
        </p:nvSpPr>
        <p:spPr>
          <a:xfrm>
            <a:off x="301375" y="1093850"/>
            <a:ext cx="8520600" cy="3340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b="1">
                <a:solidFill>
                  <a:schemeClr val="lt1"/>
                </a:solidFill>
              </a:rPr>
              <a:t>Studies show that exercising is very effective at reducing fatigue, improving alertness and concentration, and at enhancing overall cognitive performance. This can be helpful when stress has lost your energy to concentrate. Exercise and other physical activities produce endorphins- chemicals in the brain that act as natural painkillers- and also improve your ability to sleep, which in turn reduces stress. </a:t>
            </a:r>
            <a:endParaRPr b="1">
              <a:solidFill>
                <a:schemeClr val="lt1"/>
              </a:solidFill>
            </a:endParaRPr>
          </a:p>
        </p:txBody>
      </p:sp>
      <p:pic>
        <p:nvPicPr>
          <p:cNvPr id="72" name="Google Shape;72;p15"/>
          <p:cNvPicPr preferRelativeResize="0"/>
          <p:nvPr/>
        </p:nvPicPr>
        <p:blipFill>
          <a:blip r:embed="rId3">
            <a:alphaModFix/>
          </a:blip>
          <a:stretch>
            <a:fillRect/>
          </a:stretch>
        </p:blipFill>
        <p:spPr>
          <a:xfrm>
            <a:off x="3132925" y="3479925"/>
            <a:ext cx="2857500" cy="1600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3. Making Time to do Fun Things</a:t>
            </a:r>
            <a:endParaRPr/>
          </a:p>
        </p:txBody>
      </p:sp>
      <p:sp>
        <p:nvSpPr>
          <p:cNvPr id="78" name="Google Shape;78;p16"/>
          <p:cNvSpPr txBox="1">
            <a:spLocks noGrp="1"/>
          </p:cNvSpPr>
          <p:nvPr>
            <p:ph type="body" idx="1"/>
          </p:nvPr>
        </p:nvSpPr>
        <p:spPr>
          <a:xfrm>
            <a:off x="3746350" y="1093850"/>
            <a:ext cx="5155800" cy="3648000"/>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en" b="1">
                <a:solidFill>
                  <a:schemeClr val="lt1"/>
                </a:solidFill>
              </a:rPr>
              <a:t>Lastly, doing enjoyable or relaxing activities trigger your brain to release neurochemicals related to happiness, such as dopamine and serotonin. These chemicals can counteract more uncomfortable feelings of hopelessness and stress. So go do something that allows you to relax and enjoy the moment, without worrying about the next project that is due.</a:t>
            </a:r>
            <a:endParaRPr b="1">
              <a:solidFill>
                <a:schemeClr val="lt1"/>
              </a:solidFill>
            </a:endParaRPr>
          </a:p>
        </p:txBody>
      </p:sp>
      <p:pic>
        <p:nvPicPr>
          <p:cNvPr id="79" name="Google Shape;79;p16"/>
          <p:cNvPicPr preferRelativeResize="0"/>
          <p:nvPr/>
        </p:nvPicPr>
        <p:blipFill>
          <a:blip r:embed="rId3">
            <a:alphaModFix/>
          </a:blip>
          <a:stretch>
            <a:fillRect/>
          </a:stretch>
        </p:blipFill>
        <p:spPr>
          <a:xfrm>
            <a:off x="230025" y="1627074"/>
            <a:ext cx="3297200" cy="21941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6FFBD-85C7-471E-4A8B-0BFAC1CA95A4}"/>
              </a:ext>
            </a:extLst>
          </p:cNvPr>
          <p:cNvSpPr>
            <a:spLocks noGrp="1"/>
          </p:cNvSpPr>
          <p:nvPr>
            <p:ph type="title"/>
          </p:nvPr>
        </p:nvSpPr>
        <p:spPr/>
        <p:txBody>
          <a:bodyPr/>
          <a:lstStyle/>
          <a:p>
            <a:r>
              <a:rPr lang="en-US" dirty="0"/>
              <a:t>Fentanyl/Opioids</a:t>
            </a:r>
          </a:p>
        </p:txBody>
      </p:sp>
    </p:spTree>
    <p:extLst>
      <p:ext uri="{BB962C8B-B14F-4D97-AF65-F5344CB8AC3E}">
        <p14:creationId xmlns:p14="http://schemas.microsoft.com/office/powerpoint/2010/main" val="2512981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B4729-32D5-7AE0-9289-C234FD3411A7}"/>
              </a:ext>
            </a:extLst>
          </p:cNvPr>
          <p:cNvSpPr>
            <a:spLocks noGrp="1"/>
          </p:cNvSpPr>
          <p:nvPr>
            <p:ph type="title"/>
          </p:nvPr>
        </p:nvSpPr>
        <p:spPr/>
        <p:txBody>
          <a:bodyPr>
            <a:normAutofit fontScale="90000"/>
          </a:bodyPr>
          <a:lstStyle/>
          <a:p>
            <a:r>
              <a:rPr lang="en-US" dirty="0"/>
              <a:t>Fentanyl/Opioids in Montgomery County</a:t>
            </a:r>
          </a:p>
        </p:txBody>
      </p:sp>
      <p:sp>
        <p:nvSpPr>
          <p:cNvPr id="3" name="Text Placeholder 2">
            <a:extLst>
              <a:ext uri="{FF2B5EF4-FFF2-40B4-BE49-F238E27FC236}">
                <a16:creationId xmlns:a16="http://schemas.microsoft.com/office/drawing/2014/main" id="{11693D59-2916-0535-FB1D-F665872D813C}"/>
              </a:ext>
            </a:extLst>
          </p:cNvPr>
          <p:cNvSpPr>
            <a:spLocks noGrp="1"/>
          </p:cNvSpPr>
          <p:nvPr>
            <p:ph type="body" idx="1"/>
          </p:nvPr>
        </p:nvSpPr>
        <p:spPr/>
        <p:txBody>
          <a:bodyPr/>
          <a:lstStyle/>
          <a:p>
            <a:r>
              <a:rPr lang="en-US" dirty="0"/>
              <a:t>Montgomery County is facing an significant rise in youth under 17 emergency room visits that are opioid related caused by fentanyl, an extremely deadly opioid that is often laced into pills and powders.</a:t>
            </a:r>
          </a:p>
          <a:p>
            <a:r>
              <a:rPr lang="en-US" dirty="0"/>
              <a:t>Which has impacted a lot of our peers across the county. </a:t>
            </a:r>
          </a:p>
        </p:txBody>
      </p:sp>
      <p:pic>
        <p:nvPicPr>
          <p:cNvPr id="4" name="Picture 3">
            <a:extLst>
              <a:ext uri="{FF2B5EF4-FFF2-40B4-BE49-F238E27FC236}">
                <a16:creationId xmlns:a16="http://schemas.microsoft.com/office/drawing/2014/main" id="{4D4869F0-C072-D444-FAC1-BA6928110B01}"/>
              </a:ext>
            </a:extLst>
          </p:cNvPr>
          <p:cNvPicPr>
            <a:picLocks noChangeAspect="1"/>
          </p:cNvPicPr>
          <p:nvPr/>
        </p:nvPicPr>
        <p:blipFill>
          <a:blip r:embed="rId2"/>
          <a:stretch>
            <a:fillRect/>
          </a:stretch>
        </p:blipFill>
        <p:spPr>
          <a:xfrm>
            <a:off x="6673435" y="3234018"/>
            <a:ext cx="1959576" cy="1469682"/>
          </a:xfrm>
          <a:prstGeom prst="rect">
            <a:avLst/>
          </a:prstGeom>
        </p:spPr>
      </p:pic>
    </p:spTree>
    <p:extLst>
      <p:ext uri="{BB962C8B-B14F-4D97-AF65-F5344CB8AC3E}">
        <p14:creationId xmlns:p14="http://schemas.microsoft.com/office/powerpoint/2010/main" val="1991559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94BB-1F8E-ED4C-4B37-E08088B0FA0E}"/>
              </a:ext>
            </a:extLst>
          </p:cNvPr>
          <p:cNvSpPr>
            <a:spLocks noGrp="1"/>
          </p:cNvSpPr>
          <p:nvPr>
            <p:ph type="title"/>
          </p:nvPr>
        </p:nvSpPr>
        <p:spPr/>
        <p:txBody>
          <a:bodyPr>
            <a:normAutofit fontScale="90000"/>
          </a:bodyPr>
          <a:lstStyle/>
          <a:p>
            <a:r>
              <a:rPr lang="en-US" dirty="0"/>
              <a:t>What can we do </a:t>
            </a:r>
          </a:p>
        </p:txBody>
      </p:sp>
      <p:sp>
        <p:nvSpPr>
          <p:cNvPr id="3" name="Text Placeholder 2">
            <a:extLst>
              <a:ext uri="{FF2B5EF4-FFF2-40B4-BE49-F238E27FC236}">
                <a16:creationId xmlns:a16="http://schemas.microsoft.com/office/drawing/2014/main" id="{C11CC130-4CDD-8935-8C48-4410289D6232}"/>
              </a:ext>
            </a:extLst>
          </p:cNvPr>
          <p:cNvSpPr>
            <a:spLocks noGrp="1"/>
          </p:cNvSpPr>
          <p:nvPr>
            <p:ph type="body" idx="1"/>
          </p:nvPr>
        </p:nvSpPr>
        <p:spPr/>
        <p:txBody>
          <a:bodyPr/>
          <a:lstStyle/>
          <a:p>
            <a:r>
              <a:rPr lang="en-US" dirty="0"/>
              <a:t>Know the risks about these drugs</a:t>
            </a:r>
          </a:p>
          <a:p>
            <a:r>
              <a:rPr lang="en-US" dirty="0"/>
              <a:t>Learn the signs of an overdose</a:t>
            </a:r>
          </a:p>
          <a:p>
            <a:r>
              <a:rPr lang="en-US" dirty="0"/>
              <a:t>Call 911 if a friend or someone you know is overdosing as you will be protected under the Good Samaritan Law</a:t>
            </a:r>
          </a:p>
          <a:p>
            <a:r>
              <a:rPr lang="en-US" dirty="0"/>
              <a:t>Carry and get trained on how to use Naloxone</a:t>
            </a:r>
          </a:p>
          <a:p>
            <a:r>
              <a:rPr lang="en-US" dirty="0"/>
              <a:t>Get involved to help educate JOIN </a:t>
            </a:r>
            <a:r>
              <a:rPr lang="en-US" dirty="0" err="1"/>
              <a:t>BTheOne</a:t>
            </a:r>
            <a:r>
              <a:rPr lang="en-US" dirty="0"/>
              <a:t> Youth Ambassador Program </a:t>
            </a:r>
          </a:p>
          <a:p>
            <a:pPr marL="114300" indent="0">
              <a:buNone/>
            </a:pPr>
            <a:endParaRPr lang="en-US" dirty="0"/>
          </a:p>
        </p:txBody>
      </p:sp>
    </p:spTree>
    <p:extLst>
      <p:ext uri="{BB962C8B-B14F-4D97-AF65-F5344CB8AC3E}">
        <p14:creationId xmlns:p14="http://schemas.microsoft.com/office/powerpoint/2010/main" val="3744028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BDA86-71BB-9358-2B89-DB1EAB90AE2C}"/>
              </a:ext>
            </a:extLst>
          </p:cNvPr>
          <p:cNvSpPr>
            <a:spLocks noGrp="1"/>
          </p:cNvSpPr>
          <p:nvPr>
            <p:ph type="title"/>
          </p:nvPr>
        </p:nvSpPr>
        <p:spPr/>
        <p:txBody>
          <a:bodyPr/>
          <a:lstStyle/>
          <a:p>
            <a:r>
              <a:rPr lang="en-US" dirty="0"/>
              <a:t>Where to Go? </a:t>
            </a:r>
            <a:br>
              <a:rPr lang="en-US" dirty="0"/>
            </a:br>
            <a:r>
              <a:rPr lang="en-US" dirty="0"/>
              <a:t>Resources</a:t>
            </a:r>
          </a:p>
        </p:txBody>
      </p:sp>
    </p:spTree>
    <p:extLst>
      <p:ext uri="{BB962C8B-B14F-4D97-AF65-F5344CB8AC3E}">
        <p14:creationId xmlns:p14="http://schemas.microsoft.com/office/powerpoint/2010/main" val="3101024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C5AE2-5C14-291A-6CCF-E901B1FB8EDC}"/>
              </a:ext>
            </a:extLst>
          </p:cNvPr>
          <p:cNvSpPr>
            <a:spLocks noGrp="1"/>
          </p:cNvSpPr>
          <p:nvPr>
            <p:ph type="title"/>
          </p:nvPr>
        </p:nvSpPr>
        <p:spPr/>
        <p:txBody>
          <a:bodyPr>
            <a:normAutofit/>
          </a:bodyPr>
          <a:lstStyle/>
          <a:p>
            <a:r>
              <a:rPr lang="en-US" dirty="0"/>
              <a:t>Resources at School</a:t>
            </a:r>
          </a:p>
        </p:txBody>
      </p:sp>
      <p:sp>
        <p:nvSpPr>
          <p:cNvPr id="4" name="Text Placeholder 3">
            <a:extLst>
              <a:ext uri="{FF2B5EF4-FFF2-40B4-BE49-F238E27FC236}">
                <a16:creationId xmlns:a16="http://schemas.microsoft.com/office/drawing/2014/main" id="{7E7A697B-B79E-2696-9EE7-E2C9D25D40E7}"/>
              </a:ext>
            </a:extLst>
          </p:cNvPr>
          <p:cNvSpPr>
            <a:spLocks noGrp="1"/>
          </p:cNvSpPr>
          <p:nvPr>
            <p:ph type="body" idx="2"/>
          </p:nvPr>
        </p:nvSpPr>
        <p:spPr/>
        <p:txBody>
          <a:bodyPr/>
          <a:lstStyle/>
          <a:p>
            <a:r>
              <a:rPr lang="en-US" dirty="0"/>
              <a:t>You can visit your counselor during school or you can set an appointment to see them the next day if you are out of school. </a:t>
            </a:r>
          </a:p>
          <a:p>
            <a:r>
              <a:rPr lang="en-US" dirty="0"/>
              <a:t>Use your schools mental health supports website</a:t>
            </a:r>
          </a:p>
          <a:p>
            <a:r>
              <a:rPr lang="en-US" dirty="0"/>
              <a:t>Apps such as the Calm App, go noodle, </a:t>
            </a:r>
            <a:r>
              <a:rPr lang="en-US" dirty="0" err="1"/>
              <a:t>Everymind</a:t>
            </a:r>
            <a:endParaRPr lang="en-US" dirty="0"/>
          </a:p>
        </p:txBody>
      </p:sp>
    </p:spTree>
    <p:extLst>
      <p:ext uri="{BB962C8B-B14F-4D97-AF65-F5344CB8AC3E}">
        <p14:creationId xmlns:p14="http://schemas.microsoft.com/office/powerpoint/2010/main" val="3370588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24D5A-E4A1-41CF-84E3-1E7DB5EC23FF}"/>
              </a:ext>
            </a:extLst>
          </p:cNvPr>
          <p:cNvSpPr>
            <a:spLocks noGrp="1"/>
          </p:cNvSpPr>
          <p:nvPr>
            <p:ph type="title"/>
          </p:nvPr>
        </p:nvSpPr>
        <p:spPr>
          <a:xfrm>
            <a:off x="482601" y="466344"/>
            <a:ext cx="3742418" cy="4059936"/>
          </a:xfrm>
        </p:spPr>
        <p:txBody>
          <a:bodyPr>
            <a:normAutofit/>
          </a:bodyPr>
          <a:lstStyle/>
          <a:p>
            <a:r>
              <a:rPr lang="en-US" sz="2700"/>
              <a:t>BTHEONE overview</a:t>
            </a:r>
          </a:p>
        </p:txBody>
      </p:sp>
      <p:sp>
        <p:nvSpPr>
          <p:cNvPr id="3" name="Content Placeholder 2">
            <a:extLst>
              <a:ext uri="{FF2B5EF4-FFF2-40B4-BE49-F238E27FC236}">
                <a16:creationId xmlns:a16="http://schemas.microsoft.com/office/drawing/2014/main" id="{864F6DA6-B9F6-459B-928B-41FE955ED592}"/>
              </a:ext>
            </a:extLst>
          </p:cNvPr>
          <p:cNvSpPr>
            <a:spLocks noGrp="1"/>
          </p:cNvSpPr>
          <p:nvPr>
            <p:ph idx="1"/>
          </p:nvPr>
        </p:nvSpPr>
        <p:spPr>
          <a:xfrm>
            <a:off x="4572000" y="482600"/>
            <a:ext cx="4089399" cy="4178299"/>
          </a:xfrm>
          <a:noFill/>
        </p:spPr>
        <p:txBody>
          <a:bodyPr anchor="ctr">
            <a:normAutofit/>
          </a:bodyPr>
          <a:lstStyle/>
          <a:p>
            <a:r>
              <a:rPr lang="en-US" sz="1500" dirty="0"/>
              <a:t>BTHEONE is a movement to empower young people to use their voices on topics that impact them. The program was initially started to address suicide prevention but has grown to address substance use and misuse as well as overall mental wellness. </a:t>
            </a:r>
            <a:r>
              <a:rPr lang="en-US" sz="1500" dirty="0" err="1"/>
              <a:t>BTheOne</a:t>
            </a:r>
            <a:r>
              <a:rPr lang="en-US" sz="1500" dirty="0"/>
              <a:t> seeks to grow it members by providing leadership opportunities, advocacy opportunities, in addition to opportunities for community service. </a:t>
            </a:r>
          </a:p>
        </p:txBody>
      </p:sp>
    </p:spTree>
    <p:extLst>
      <p:ext uri="{BB962C8B-B14F-4D97-AF65-F5344CB8AC3E}">
        <p14:creationId xmlns:p14="http://schemas.microsoft.com/office/powerpoint/2010/main" val="448828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0EC25-9E42-322C-0FD9-EBD63F37C423}"/>
              </a:ext>
            </a:extLst>
          </p:cNvPr>
          <p:cNvSpPr>
            <a:spLocks noGrp="1"/>
          </p:cNvSpPr>
          <p:nvPr>
            <p:ph type="title"/>
          </p:nvPr>
        </p:nvSpPr>
        <p:spPr/>
        <p:txBody>
          <a:bodyPr>
            <a:normAutofit fontScale="90000"/>
          </a:bodyPr>
          <a:lstStyle/>
          <a:p>
            <a:r>
              <a:rPr lang="en-US" dirty="0"/>
              <a:t>Community Resources</a:t>
            </a:r>
          </a:p>
        </p:txBody>
      </p:sp>
      <p:sp>
        <p:nvSpPr>
          <p:cNvPr id="4" name="Text Placeholder 3">
            <a:extLst>
              <a:ext uri="{FF2B5EF4-FFF2-40B4-BE49-F238E27FC236}">
                <a16:creationId xmlns:a16="http://schemas.microsoft.com/office/drawing/2014/main" id="{B33F49B6-7E40-B82B-5F6C-B01B6DD2FCDE}"/>
              </a:ext>
            </a:extLst>
          </p:cNvPr>
          <p:cNvSpPr>
            <a:spLocks noGrp="1"/>
          </p:cNvSpPr>
          <p:nvPr>
            <p:ph type="body" idx="2"/>
          </p:nvPr>
        </p:nvSpPr>
        <p:spPr/>
        <p:txBody>
          <a:bodyPr/>
          <a:lstStyle/>
          <a:p>
            <a:r>
              <a:rPr lang="en-US" dirty="0"/>
              <a:t>Montgomery County Crisis Center- 240-777-4000</a:t>
            </a:r>
          </a:p>
          <a:p>
            <a:r>
              <a:rPr lang="en-US" dirty="0"/>
              <a:t>The Landing Adolescent Clubhouse -301-461-3477</a:t>
            </a:r>
          </a:p>
          <a:p>
            <a:r>
              <a:rPr lang="en-US" dirty="0"/>
              <a:t>Journeys-301-294-4015</a:t>
            </a:r>
          </a:p>
          <a:p>
            <a:r>
              <a:rPr lang="en-US" dirty="0"/>
              <a:t>Call/Text 988</a:t>
            </a:r>
          </a:p>
        </p:txBody>
      </p:sp>
    </p:spTree>
    <p:extLst>
      <p:ext uri="{BB962C8B-B14F-4D97-AF65-F5344CB8AC3E}">
        <p14:creationId xmlns:p14="http://schemas.microsoft.com/office/powerpoint/2010/main" val="249211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988 Suicide and Crisis Lifeline Info</a:t>
            </a:r>
            <a:endParaRPr/>
          </a:p>
        </p:txBody>
      </p:sp>
      <p:sp>
        <p:nvSpPr>
          <p:cNvPr id="55" name="Google Shape;55;p13"/>
          <p:cNvSpPr txBox="1">
            <a:spLocks noGrp="1"/>
          </p:cNvSpPr>
          <p:nvPr>
            <p:ph type="body" idx="1"/>
          </p:nvPr>
        </p:nvSpPr>
        <p:spPr>
          <a:xfrm>
            <a:off x="311700" y="1152475"/>
            <a:ext cx="3672900" cy="1913100"/>
          </a:xfrm>
          <a:prstGeom prst="rect">
            <a:avLst/>
          </a:prstGeom>
          <a:ln w="38100" cap="flat" cmpd="sng">
            <a:solidFill>
              <a:srgbClr val="000000"/>
            </a:solidFill>
            <a:prstDash val="solid"/>
            <a:round/>
            <a:headEnd type="none" w="sm" len="sm"/>
            <a:tailEnd type="none" w="sm" len="sm"/>
          </a:ln>
        </p:spPr>
        <p:txBody>
          <a:bodyPr spcFirstLastPara="1" wrap="square" lIns="91425" tIns="91425" rIns="91425" bIns="91425" anchor="t" anchorCtr="0">
            <a:normAutofit fontScale="62500" lnSpcReduction="20000"/>
          </a:bodyPr>
          <a:lstStyle/>
          <a:p>
            <a:pPr marL="0" lvl="0" indent="0" algn="l" rtl="0">
              <a:spcBef>
                <a:spcPts val="0"/>
              </a:spcBef>
              <a:spcAft>
                <a:spcPts val="0"/>
              </a:spcAft>
              <a:buNone/>
            </a:pPr>
            <a:r>
              <a:rPr lang="en">
                <a:highlight>
                  <a:schemeClr val="lt1"/>
                </a:highlight>
              </a:rPr>
              <a:t>What is it? </a:t>
            </a:r>
            <a:endParaRPr>
              <a:highlight>
                <a:schemeClr val="lt1"/>
              </a:highlight>
            </a:endParaRPr>
          </a:p>
          <a:p>
            <a:pPr marL="0" lvl="0" indent="0" algn="l" rtl="0">
              <a:spcBef>
                <a:spcPts val="1200"/>
              </a:spcBef>
              <a:spcAft>
                <a:spcPts val="1200"/>
              </a:spcAft>
              <a:buNone/>
            </a:pPr>
            <a:r>
              <a:rPr lang="en">
                <a:highlight>
                  <a:schemeClr val="lt1"/>
                </a:highlight>
              </a:rPr>
              <a:t>The 988 Suicide &amp; Crisis Lifelineoffers 24/7 call, text and chat access to trained crisis counselors who can help people experiencing suicidal, substance use, and/or mental health crisis, or any other kind of emotional distress.</a:t>
            </a:r>
            <a:endParaRPr>
              <a:highlight>
                <a:schemeClr val="lt1"/>
              </a:highlight>
            </a:endParaRPr>
          </a:p>
        </p:txBody>
      </p:sp>
      <p:sp>
        <p:nvSpPr>
          <p:cNvPr id="56" name="Google Shape;56;p13"/>
          <p:cNvSpPr txBox="1"/>
          <p:nvPr/>
        </p:nvSpPr>
        <p:spPr>
          <a:xfrm>
            <a:off x="4289400" y="1170175"/>
            <a:ext cx="4542900" cy="1877700"/>
          </a:xfrm>
          <a:prstGeom prst="rect">
            <a:avLst/>
          </a:prstGeom>
          <a:noFill/>
          <a:ln w="3810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t>What happens when I call 988? </a:t>
            </a:r>
            <a:endParaRPr/>
          </a:p>
          <a:p>
            <a:pPr marL="0" lvl="0" indent="0" algn="l" rtl="0">
              <a:spcBef>
                <a:spcPts val="0"/>
              </a:spcBef>
              <a:spcAft>
                <a:spcPts val="0"/>
              </a:spcAft>
              <a:buNone/>
            </a:pPr>
            <a:endParaRPr/>
          </a:p>
          <a:p>
            <a:pPr marL="0" lvl="0" indent="0" algn="l" rtl="0">
              <a:spcBef>
                <a:spcPts val="0"/>
              </a:spcBef>
              <a:spcAft>
                <a:spcPts val="0"/>
              </a:spcAft>
              <a:buNone/>
            </a:pPr>
            <a:r>
              <a:rPr lang="en"/>
              <a:t>When calling 988, callers first hear a greeting message while their call is routed to the local Lifeline network crisis center. A trained crisis counselor answers the phone, listens to the caller, understands how their problem is affecting them, provides support, and shares resources if needed.</a:t>
            </a:r>
            <a:endParaRPr/>
          </a:p>
        </p:txBody>
      </p:sp>
      <p:sp>
        <p:nvSpPr>
          <p:cNvPr id="57" name="Google Shape;57;p13"/>
          <p:cNvSpPr txBox="1"/>
          <p:nvPr/>
        </p:nvSpPr>
        <p:spPr>
          <a:xfrm>
            <a:off x="311700" y="3200326"/>
            <a:ext cx="3672900" cy="1877700"/>
          </a:xfrm>
          <a:prstGeom prst="rect">
            <a:avLst/>
          </a:prstGeom>
          <a:noFill/>
          <a:ln w="3810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t>988 vs 911</a:t>
            </a:r>
            <a:endParaRPr/>
          </a:p>
          <a:p>
            <a:pPr marL="0" lvl="0" indent="0" algn="l" rtl="0">
              <a:spcBef>
                <a:spcPts val="0"/>
              </a:spcBef>
              <a:spcAft>
                <a:spcPts val="0"/>
              </a:spcAft>
              <a:buNone/>
            </a:pPr>
            <a:endParaRPr/>
          </a:p>
          <a:p>
            <a:pPr marL="0" lvl="0" indent="0" algn="l" rtl="0">
              <a:spcBef>
                <a:spcPts val="0"/>
              </a:spcBef>
              <a:spcAft>
                <a:spcPts val="0"/>
              </a:spcAft>
              <a:buNone/>
            </a:pPr>
            <a:r>
              <a:rPr lang="en"/>
              <a:t>988 provides easier access to the Lifeline network and related crisis resources, which are distinct from the public safety purposes of 911 (where the focus is on dispatching Emergency Medical Services, fire and police as needed).</a:t>
            </a:r>
            <a:endParaRPr/>
          </a:p>
        </p:txBody>
      </p:sp>
      <p:sp>
        <p:nvSpPr>
          <p:cNvPr id="58" name="Google Shape;58;p13"/>
          <p:cNvSpPr txBox="1"/>
          <p:nvPr/>
        </p:nvSpPr>
        <p:spPr>
          <a:xfrm>
            <a:off x="0" y="2050775"/>
            <a:ext cx="16344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59" name="Google Shape;59;p13"/>
          <p:cNvSpPr txBox="1"/>
          <p:nvPr/>
        </p:nvSpPr>
        <p:spPr>
          <a:xfrm>
            <a:off x="4289400" y="3200325"/>
            <a:ext cx="4542900" cy="1877700"/>
          </a:xfrm>
          <a:prstGeom prst="rect">
            <a:avLst/>
          </a:prstGeom>
          <a:noFill/>
          <a:ln w="3810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t>Is the 988 lifeline a free service?</a:t>
            </a:r>
            <a:endParaRPr/>
          </a:p>
          <a:p>
            <a:pPr marL="0" lvl="0" indent="0" algn="l" rtl="0">
              <a:spcBef>
                <a:spcPts val="0"/>
              </a:spcBef>
              <a:spcAft>
                <a:spcPts val="0"/>
              </a:spcAft>
              <a:buNone/>
            </a:pPr>
            <a:endParaRPr/>
          </a:p>
          <a:p>
            <a:pPr marL="0" lvl="0" indent="0" algn="l" rtl="0">
              <a:spcBef>
                <a:spcPts val="0"/>
              </a:spcBef>
              <a:spcAft>
                <a:spcPts val="0"/>
              </a:spcAft>
              <a:buNone/>
            </a:pPr>
            <a:r>
              <a:rPr lang="en"/>
              <a:t>Yes, the Lifeline responds 24/7 to calls (multiple languages), chats, or texts (English only) from anyone who needs mental health-related or suicide crisis support and connects them with trained crisis counselors with no charge, although standard data rates may apply.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5225D-B060-F24C-4B31-932451E7DC59}"/>
              </a:ext>
            </a:extLst>
          </p:cNvPr>
          <p:cNvSpPr>
            <a:spLocks noGrp="1"/>
          </p:cNvSpPr>
          <p:nvPr>
            <p:ph type="title"/>
          </p:nvPr>
        </p:nvSpPr>
        <p:spPr/>
        <p:txBody>
          <a:bodyPr/>
          <a:lstStyle/>
          <a:p>
            <a:r>
              <a:rPr lang="en-US" dirty="0"/>
              <a:t>Get involved</a:t>
            </a:r>
          </a:p>
        </p:txBody>
      </p:sp>
    </p:spTree>
    <p:extLst>
      <p:ext uri="{BB962C8B-B14F-4D97-AF65-F5344CB8AC3E}">
        <p14:creationId xmlns:p14="http://schemas.microsoft.com/office/powerpoint/2010/main" val="98747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10E38-6CCD-D9A7-B592-293BF9E3865B}"/>
              </a:ext>
            </a:extLst>
          </p:cNvPr>
          <p:cNvSpPr>
            <a:spLocks noGrp="1"/>
          </p:cNvSpPr>
          <p:nvPr>
            <p:ph type="title"/>
          </p:nvPr>
        </p:nvSpPr>
        <p:spPr/>
        <p:txBody>
          <a:bodyPr>
            <a:normAutofit fontScale="90000"/>
          </a:bodyPr>
          <a:lstStyle/>
          <a:p>
            <a:r>
              <a:rPr lang="en-US" dirty="0"/>
              <a:t>Getting involved</a:t>
            </a:r>
          </a:p>
        </p:txBody>
      </p:sp>
      <p:sp>
        <p:nvSpPr>
          <p:cNvPr id="3" name="Text Placeholder 2">
            <a:extLst>
              <a:ext uri="{FF2B5EF4-FFF2-40B4-BE49-F238E27FC236}">
                <a16:creationId xmlns:a16="http://schemas.microsoft.com/office/drawing/2014/main" id="{E9D50D80-E3B4-7ABB-AADF-B47DB95FDA7A}"/>
              </a:ext>
            </a:extLst>
          </p:cNvPr>
          <p:cNvSpPr>
            <a:spLocks noGrp="1"/>
          </p:cNvSpPr>
          <p:nvPr>
            <p:ph type="body" idx="1"/>
          </p:nvPr>
        </p:nvSpPr>
        <p:spPr>
          <a:xfrm>
            <a:off x="311700" y="1228675"/>
            <a:ext cx="6539576" cy="3340200"/>
          </a:xfrm>
        </p:spPr>
        <p:txBody>
          <a:bodyPr>
            <a:normAutofit fontScale="92500" lnSpcReduction="10000"/>
          </a:bodyPr>
          <a:lstStyle/>
          <a:p>
            <a:r>
              <a:rPr lang="en-US" dirty="0"/>
              <a:t>Youth advocacy is the process of identifying, understanding, and addressing issues that are important to young people. </a:t>
            </a:r>
          </a:p>
          <a:p>
            <a:r>
              <a:rPr lang="en-US" dirty="0"/>
              <a:t>By advocating for kids in school, communities, and society at large, we can empower our peers to take on responsibility for their own safety and well-being.</a:t>
            </a:r>
          </a:p>
          <a:p>
            <a:r>
              <a:rPr lang="en-US" dirty="0"/>
              <a:t>You can take a stand on: Climate Change, mental health/substance use, education, gender equality.</a:t>
            </a:r>
          </a:p>
          <a:p>
            <a:pPr lvl="1"/>
            <a:r>
              <a:rPr lang="en-US" b="1" i="1" dirty="0"/>
              <a:t>important to remember that the best advocacy will be one that you're passionate about</a:t>
            </a:r>
          </a:p>
        </p:txBody>
      </p:sp>
      <p:pic>
        <p:nvPicPr>
          <p:cNvPr id="4" name="Picture 3">
            <a:extLst>
              <a:ext uri="{FF2B5EF4-FFF2-40B4-BE49-F238E27FC236}">
                <a16:creationId xmlns:a16="http://schemas.microsoft.com/office/drawing/2014/main" id="{3F4E63D4-3651-095B-6513-9C655362842D}"/>
              </a:ext>
            </a:extLst>
          </p:cNvPr>
          <p:cNvPicPr>
            <a:picLocks noChangeAspect="1"/>
          </p:cNvPicPr>
          <p:nvPr/>
        </p:nvPicPr>
        <p:blipFill rotWithShape="1">
          <a:blip r:embed="rId2"/>
          <a:srcRect l="23994" r="25480"/>
          <a:stretch/>
        </p:blipFill>
        <p:spPr>
          <a:xfrm>
            <a:off x="6851276" y="1823621"/>
            <a:ext cx="1882084" cy="2091204"/>
          </a:xfrm>
          <a:prstGeom prst="rect">
            <a:avLst/>
          </a:prstGeom>
        </p:spPr>
      </p:pic>
    </p:spTree>
    <p:extLst>
      <p:ext uri="{BB962C8B-B14F-4D97-AF65-F5344CB8AC3E}">
        <p14:creationId xmlns:p14="http://schemas.microsoft.com/office/powerpoint/2010/main" val="1091609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20445-D77E-87C4-463E-F3D0A99EDA58}"/>
              </a:ext>
            </a:extLst>
          </p:cNvPr>
          <p:cNvSpPr>
            <a:spLocks noGrp="1"/>
          </p:cNvSpPr>
          <p:nvPr>
            <p:ph type="title"/>
          </p:nvPr>
        </p:nvSpPr>
        <p:spPr>
          <a:xfrm>
            <a:off x="1344705" y="802500"/>
            <a:ext cx="5930153" cy="3538500"/>
          </a:xfrm>
        </p:spPr>
        <p:txBody>
          <a:bodyPr>
            <a:normAutofit fontScale="90000"/>
          </a:bodyPr>
          <a:lstStyle/>
          <a:p>
            <a:r>
              <a:rPr lang="en-US" dirty="0"/>
              <a:t>Follow us on Instagram @mc_b_the_one</a:t>
            </a:r>
            <a:br>
              <a:rPr lang="en-US" dirty="0"/>
            </a:br>
            <a:r>
              <a:rPr lang="en-US" dirty="0"/>
              <a:t>Join us by emailing “I’m Interested” to YAP@montgomerycountymd.gov</a:t>
            </a:r>
          </a:p>
        </p:txBody>
      </p:sp>
    </p:spTree>
    <p:extLst>
      <p:ext uri="{BB962C8B-B14F-4D97-AF65-F5344CB8AC3E}">
        <p14:creationId xmlns:p14="http://schemas.microsoft.com/office/powerpoint/2010/main" val="189288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AA59B-D94D-4274-A723-F8B0A4062BE6}"/>
              </a:ext>
            </a:extLst>
          </p:cNvPr>
          <p:cNvSpPr>
            <a:spLocks noGrp="1"/>
          </p:cNvSpPr>
          <p:nvPr>
            <p:ph type="title"/>
          </p:nvPr>
        </p:nvSpPr>
        <p:spPr>
          <a:xfrm>
            <a:off x="515126" y="865180"/>
            <a:ext cx="2400300" cy="3345872"/>
          </a:xfrm>
        </p:spPr>
        <p:txBody>
          <a:bodyPr>
            <a:normAutofit/>
          </a:bodyPr>
          <a:lstStyle/>
          <a:p>
            <a:r>
              <a:rPr lang="en-US" dirty="0"/>
              <a:t>BTHEONE</a:t>
            </a:r>
          </a:p>
        </p:txBody>
      </p:sp>
      <p:sp>
        <p:nvSpPr>
          <p:cNvPr id="3" name="Content Placeholder 2">
            <a:extLst>
              <a:ext uri="{FF2B5EF4-FFF2-40B4-BE49-F238E27FC236}">
                <a16:creationId xmlns:a16="http://schemas.microsoft.com/office/drawing/2014/main" id="{07A8EF3E-AC3D-4845-B814-94793E0EFD82}"/>
              </a:ext>
            </a:extLst>
          </p:cNvPr>
          <p:cNvSpPr>
            <a:spLocks noGrp="1"/>
          </p:cNvSpPr>
          <p:nvPr>
            <p:ph idx="1"/>
          </p:nvPr>
        </p:nvSpPr>
        <p:spPr>
          <a:xfrm>
            <a:off x="3335482" y="443509"/>
            <a:ext cx="5179868" cy="4189214"/>
          </a:xfrm>
        </p:spPr>
        <p:txBody>
          <a:bodyPr anchor="ctr">
            <a:normAutofit fontScale="92500" lnSpcReduction="20000"/>
          </a:bodyPr>
          <a:lstStyle/>
          <a:p>
            <a:pPr marL="0" indent="0">
              <a:buNone/>
            </a:pPr>
            <a:endParaRPr lang="en-US" b="1" dirty="0"/>
          </a:p>
          <a:p>
            <a:r>
              <a:rPr lang="en-US" b="1" dirty="0"/>
              <a:t>Mission</a:t>
            </a:r>
            <a:r>
              <a:rPr lang="en-US" dirty="0"/>
              <a:t>: BTheOne Youth Ambassadors Program is designed to be a Youth led, but adult guided program for Montgomery County youth to increase leadership skills, develop advocacy skills and prepare youth to make a difference in the community on social and public health issues.</a:t>
            </a:r>
          </a:p>
          <a:p>
            <a:endParaRPr lang="en-US" dirty="0"/>
          </a:p>
          <a:p>
            <a:r>
              <a:rPr lang="en-US" b="1" dirty="0"/>
              <a:t>Vision</a:t>
            </a:r>
            <a:r>
              <a:rPr lang="en-US" dirty="0"/>
              <a:t>: Is to help youth reach their fullest potential through creative and innovative opportunities to impact their community.</a:t>
            </a:r>
          </a:p>
        </p:txBody>
      </p:sp>
    </p:spTree>
    <p:extLst>
      <p:ext uri="{BB962C8B-B14F-4D97-AF65-F5344CB8AC3E}">
        <p14:creationId xmlns:p14="http://schemas.microsoft.com/office/powerpoint/2010/main" val="565366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76716-B6C6-3F99-E781-2BD998416520}"/>
              </a:ext>
            </a:extLst>
          </p:cNvPr>
          <p:cNvSpPr>
            <a:spLocks noGrp="1"/>
          </p:cNvSpPr>
          <p:nvPr>
            <p:ph type="title"/>
          </p:nvPr>
        </p:nvSpPr>
        <p:spPr/>
        <p:txBody>
          <a:bodyPr>
            <a:normAutofit fontScale="90000"/>
          </a:bodyPr>
          <a:lstStyle/>
          <a:p>
            <a:r>
              <a:rPr lang="en-US" dirty="0"/>
              <a:t>Agenda</a:t>
            </a:r>
          </a:p>
        </p:txBody>
      </p:sp>
      <p:sp>
        <p:nvSpPr>
          <p:cNvPr id="3" name="Text Placeholder 2">
            <a:extLst>
              <a:ext uri="{FF2B5EF4-FFF2-40B4-BE49-F238E27FC236}">
                <a16:creationId xmlns:a16="http://schemas.microsoft.com/office/drawing/2014/main" id="{EDFFF180-58EE-A848-6B88-21BE3AEC535A}"/>
              </a:ext>
            </a:extLst>
          </p:cNvPr>
          <p:cNvSpPr>
            <a:spLocks noGrp="1"/>
          </p:cNvSpPr>
          <p:nvPr>
            <p:ph type="body" idx="1"/>
          </p:nvPr>
        </p:nvSpPr>
        <p:spPr/>
        <p:txBody>
          <a:bodyPr/>
          <a:lstStyle/>
          <a:p>
            <a:r>
              <a:rPr lang="en-US" dirty="0" err="1"/>
              <a:t>BTheOne</a:t>
            </a:r>
            <a:r>
              <a:rPr lang="en-US" dirty="0"/>
              <a:t> Overview</a:t>
            </a:r>
          </a:p>
          <a:p>
            <a:r>
              <a:rPr lang="en-US" dirty="0"/>
              <a:t>Stress and Time Management</a:t>
            </a:r>
          </a:p>
          <a:p>
            <a:r>
              <a:rPr lang="en-US" dirty="0"/>
              <a:t>Ways to Destress</a:t>
            </a:r>
          </a:p>
          <a:p>
            <a:r>
              <a:rPr lang="en-US" dirty="0"/>
              <a:t>Fentanyl/Opioids</a:t>
            </a:r>
          </a:p>
          <a:p>
            <a:r>
              <a:rPr lang="en-US" dirty="0"/>
              <a:t>Resource in Schools and Community</a:t>
            </a:r>
          </a:p>
          <a:p>
            <a:r>
              <a:rPr lang="en-US" dirty="0"/>
              <a:t>988</a:t>
            </a:r>
          </a:p>
          <a:p>
            <a:r>
              <a:rPr lang="en-US" dirty="0"/>
              <a:t>Getting Involved</a:t>
            </a:r>
          </a:p>
          <a:p>
            <a:r>
              <a:rPr lang="en-US" dirty="0"/>
              <a:t>Panel Discussion</a:t>
            </a:r>
          </a:p>
          <a:p>
            <a:r>
              <a:rPr lang="en-US" dirty="0"/>
              <a:t>Q&amp;A</a:t>
            </a:r>
          </a:p>
          <a:p>
            <a:endParaRPr lang="en-US" dirty="0"/>
          </a:p>
        </p:txBody>
      </p:sp>
    </p:spTree>
    <p:extLst>
      <p:ext uri="{BB962C8B-B14F-4D97-AF65-F5344CB8AC3E}">
        <p14:creationId xmlns:p14="http://schemas.microsoft.com/office/powerpoint/2010/main" val="450885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7A6A8-FCCD-B46C-ED97-7B159A59C1C4}"/>
              </a:ext>
            </a:extLst>
          </p:cNvPr>
          <p:cNvSpPr>
            <a:spLocks noGrp="1"/>
          </p:cNvSpPr>
          <p:nvPr>
            <p:ph type="title"/>
          </p:nvPr>
        </p:nvSpPr>
        <p:spPr/>
        <p:txBody>
          <a:bodyPr/>
          <a:lstStyle/>
          <a:p>
            <a:r>
              <a:rPr lang="en-US" dirty="0"/>
              <a:t>Stress and time Management</a:t>
            </a:r>
          </a:p>
        </p:txBody>
      </p:sp>
    </p:spTree>
    <p:extLst>
      <p:ext uri="{BB962C8B-B14F-4D97-AF65-F5344CB8AC3E}">
        <p14:creationId xmlns:p14="http://schemas.microsoft.com/office/powerpoint/2010/main" val="1569951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196B0-9684-0543-BB6F-7A5FDCC514BC}"/>
              </a:ext>
            </a:extLst>
          </p:cNvPr>
          <p:cNvSpPr>
            <a:spLocks noGrp="1"/>
          </p:cNvSpPr>
          <p:nvPr>
            <p:ph type="title"/>
          </p:nvPr>
        </p:nvSpPr>
        <p:spPr/>
        <p:txBody>
          <a:bodyPr>
            <a:normAutofit fontScale="90000"/>
          </a:bodyPr>
          <a:lstStyle/>
          <a:p>
            <a:r>
              <a:rPr lang="en-US" dirty="0"/>
              <a:t>sources of stress for teens</a:t>
            </a:r>
          </a:p>
        </p:txBody>
      </p:sp>
      <p:sp>
        <p:nvSpPr>
          <p:cNvPr id="3" name="Text Placeholder 2">
            <a:extLst>
              <a:ext uri="{FF2B5EF4-FFF2-40B4-BE49-F238E27FC236}">
                <a16:creationId xmlns:a16="http://schemas.microsoft.com/office/drawing/2014/main" id="{0574D9BF-7DC3-CAA9-E6A3-6B4A4E9BAA94}"/>
              </a:ext>
            </a:extLst>
          </p:cNvPr>
          <p:cNvSpPr>
            <a:spLocks noGrp="1"/>
          </p:cNvSpPr>
          <p:nvPr>
            <p:ph type="body" idx="1"/>
          </p:nvPr>
        </p:nvSpPr>
        <p:spPr/>
        <p:txBody>
          <a:bodyPr>
            <a:normAutofit fontScale="92500" lnSpcReduction="20000"/>
          </a:bodyPr>
          <a:lstStyle/>
          <a:p>
            <a:r>
              <a:rPr lang="en-US" dirty="0"/>
              <a:t>School demands and frustrations</a:t>
            </a:r>
          </a:p>
          <a:p>
            <a:r>
              <a:rPr lang="en-US" dirty="0"/>
              <a:t>Negative thoughts or feelings about themselves</a:t>
            </a:r>
          </a:p>
          <a:p>
            <a:r>
              <a:rPr lang="en-US" dirty="0"/>
              <a:t>Changes in their bodies</a:t>
            </a:r>
          </a:p>
          <a:p>
            <a:r>
              <a:rPr lang="en-US" dirty="0"/>
              <a:t>Problems with friends and/or peers at school</a:t>
            </a:r>
          </a:p>
          <a:p>
            <a:r>
              <a:rPr lang="en-US" dirty="0"/>
              <a:t>Unsafe living environment/neighborhood</a:t>
            </a:r>
          </a:p>
          <a:p>
            <a:r>
              <a:rPr lang="en-US" dirty="0"/>
              <a:t>Separation or divorce of parents </a:t>
            </a:r>
          </a:p>
          <a:p>
            <a:r>
              <a:rPr lang="en-US" dirty="0"/>
              <a:t>Chronic illness or severe problems in the family</a:t>
            </a:r>
          </a:p>
          <a:p>
            <a:r>
              <a:rPr lang="en-US" dirty="0"/>
              <a:t>Death of a loved one</a:t>
            </a:r>
          </a:p>
          <a:p>
            <a:r>
              <a:rPr lang="en-US" dirty="0"/>
              <a:t>Moving or changing schools</a:t>
            </a:r>
          </a:p>
          <a:p>
            <a:r>
              <a:rPr lang="en-US" dirty="0"/>
              <a:t>Taking on too many activities or having too high expectations</a:t>
            </a:r>
          </a:p>
          <a:p>
            <a:r>
              <a:rPr lang="en-US" dirty="0"/>
              <a:t>Family financial problems</a:t>
            </a:r>
          </a:p>
        </p:txBody>
      </p:sp>
    </p:spTree>
    <p:extLst>
      <p:ext uri="{BB962C8B-B14F-4D97-AF65-F5344CB8AC3E}">
        <p14:creationId xmlns:p14="http://schemas.microsoft.com/office/powerpoint/2010/main" val="1495300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F9288-7ADF-CB50-DCAF-37F500EDAF27}"/>
              </a:ext>
            </a:extLst>
          </p:cNvPr>
          <p:cNvSpPr>
            <a:spLocks noGrp="1"/>
          </p:cNvSpPr>
          <p:nvPr>
            <p:ph type="title"/>
          </p:nvPr>
        </p:nvSpPr>
        <p:spPr/>
        <p:txBody>
          <a:bodyPr>
            <a:normAutofit fontScale="90000"/>
          </a:bodyPr>
          <a:lstStyle/>
          <a:p>
            <a:r>
              <a:rPr lang="en-US" dirty="0"/>
              <a:t>Stress Overload</a:t>
            </a:r>
          </a:p>
        </p:txBody>
      </p:sp>
      <p:sp>
        <p:nvSpPr>
          <p:cNvPr id="3" name="Text Placeholder 2">
            <a:extLst>
              <a:ext uri="{FF2B5EF4-FFF2-40B4-BE49-F238E27FC236}">
                <a16:creationId xmlns:a16="http://schemas.microsoft.com/office/drawing/2014/main" id="{4FB69ACD-AB45-3073-BF21-F8F3086973BC}"/>
              </a:ext>
            </a:extLst>
          </p:cNvPr>
          <p:cNvSpPr>
            <a:spLocks noGrp="1"/>
          </p:cNvSpPr>
          <p:nvPr>
            <p:ph type="body" idx="1"/>
          </p:nvPr>
        </p:nvSpPr>
        <p:spPr/>
        <p:txBody>
          <a:bodyPr/>
          <a:lstStyle/>
          <a:p>
            <a:r>
              <a:rPr lang="en-US" dirty="0"/>
              <a:t>When we are overloaded with stress, it can lead to anxiety, withdrawal, aggression, physical illness, or poor coping skills such as drug and/or alcohol use.</a:t>
            </a:r>
          </a:p>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a:p>
            <a:pPr algn="r"/>
            <a:endParaRPr lang="en-US" dirty="0"/>
          </a:p>
          <a:p>
            <a:pPr algn="r"/>
            <a:endParaRPr lang="en-US" dirty="0"/>
          </a:p>
        </p:txBody>
      </p:sp>
      <p:sp>
        <p:nvSpPr>
          <p:cNvPr id="5" name="TextBox 4">
            <a:extLst>
              <a:ext uri="{FF2B5EF4-FFF2-40B4-BE49-F238E27FC236}">
                <a16:creationId xmlns:a16="http://schemas.microsoft.com/office/drawing/2014/main" id="{0867C78B-0E08-C6E5-57B3-EE586B683C7A}"/>
              </a:ext>
            </a:extLst>
          </p:cNvPr>
          <p:cNvSpPr txBox="1"/>
          <p:nvPr/>
        </p:nvSpPr>
        <p:spPr>
          <a:xfrm>
            <a:off x="4282888" y="3670415"/>
            <a:ext cx="4020671" cy="1169551"/>
          </a:xfrm>
          <a:prstGeom prst="rect">
            <a:avLst/>
          </a:prstGeom>
          <a:noFill/>
        </p:spPr>
        <p:txBody>
          <a:bodyPr wrap="square" rtlCol="0">
            <a:spAutoFit/>
          </a:bodyPr>
          <a:lstStyle/>
          <a:p>
            <a:r>
              <a:rPr lang="en-US" b="1" i="1" dirty="0">
                <a:latin typeface="Source Sans Pro" panose="020B0503030403020204" pitchFamily="34" charset="0"/>
                <a:ea typeface="Source Sans Pro" panose="020B0503030403020204" pitchFamily="34" charset="0"/>
              </a:rPr>
              <a:t>WHAT LIES BEHIND US AND WHAT LIES BEFORE US ARE TINY MATTERS COMPARED TO WHAT LIES WITHIN US</a:t>
            </a:r>
            <a:r>
              <a:rPr lang="en-US" b="1" dirty="0">
                <a:latin typeface="Source Sans Pro" panose="020B0503030403020204" pitchFamily="34" charset="0"/>
                <a:ea typeface="Source Sans Pro" panose="020B0503030403020204" pitchFamily="34" charset="0"/>
              </a:rPr>
              <a:t>. </a:t>
            </a:r>
          </a:p>
          <a:p>
            <a:pPr marL="285750" indent="-285750" algn="r">
              <a:buFont typeface="Arial" panose="020B0604020202020204" pitchFamily="34" charset="0"/>
              <a:buChar char="•"/>
            </a:pPr>
            <a:r>
              <a:rPr lang="en-US" sz="1400" dirty="0"/>
              <a:t>Ralph Waldo Emerson</a:t>
            </a:r>
          </a:p>
          <a:p>
            <a:endParaRPr lang="en-US"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620952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is Effective tIme Management?</a:t>
            </a:r>
            <a:endParaRPr/>
          </a:p>
        </p:txBody>
      </p:sp>
      <p:sp>
        <p:nvSpPr>
          <p:cNvPr id="62" name="Google Shape;62;p1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Effective use of your time that allows you to plan your days such that you are able to finish your work with less effort and make the most of the limited time you’ve got.</a:t>
            </a:r>
            <a:endParaRPr/>
          </a:p>
          <a:p>
            <a:pPr marL="0" lvl="0" indent="0" algn="l" rtl="0">
              <a:spcBef>
                <a:spcPts val="1200"/>
              </a:spcBef>
              <a:spcAft>
                <a:spcPts val="1200"/>
              </a:spcAft>
              <a:buNone/>
            </a:pPr>
            <a:endParaRPr/>
          </a:p>
        </p:txBody>
      </p:sp>
      <p:pic>
        <p:nvPicPr>
          <p:cNvPr id="63" name="Google Shape;63;p14"/>
          <p:cNvPicPr preferRelativeResize="0"/>
          <p:nvPr/>
        </p:nvPicPr>
        <p:blipFill>
          <a:blip r:embed="rId3">
            <a:alphaModFix/>
          </a:blip>
          <a:stretch>
            <a:fillRect/>
          </a:stretch>
        </p:blipFill>
        <p:spPr>
          <a:xfrm>
            <a:off x="2679286" y="2409250"/>
            <a:ext cx="3785425" cy="2519044"/>
          </a:xfrm>
          <a:prstGeom prst="rect">
            <a:avLst/>
          </a:prstGeom>
          <a:noFill/>
          <a:ln>
            <a:noFill/>
          </a:ln>
        </p:spPr>
      </p:pic>
      <p:sp>
        <p:nvSpPr>
          <p:cNvPr id="64" name="Google Shape;64;p14"/>
          <p:cNvSpPr txBox="1"/>
          <p:nvPr/>
        </p:nvSpPr>
        <p:spPr>
          <a:xfrm>
            <a:off x="7114625" y="5048375"/>
            <a:ext cx="2055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Source Code Pro"/>
              <a:ea typeface="Source Code Pro"/>
              <a:cs typeface="Source Code Pro"/>
              <a:sym typeface="Source Code Pro"/>
            </a:endParaRPr>
          </a:p>
        </p:txBody>
      </p:sp>
      <p:sp>
        <p:nvSpPr>
          <p:cNvPr id="65" name="Google Shape;65;p14"/>
          <p:cNvSpPr txBox="1"/>
          <p:nvPr/>
        </p:nvSpPr>
        <p:spPr>
          <a:xfrm>
            <a:off x="6701525" y="4835700"/>
            <a:ext cx="22323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latin typeface="Source Code Pro"/>
                <a:ea typeface="Source Code Pro"/>
                <a:cs typeface="Source Code Pro"/>
                <a:sym typeface="Source Code Pro"/>
              </a:rPr>
              <a:t>Image Source: Forbes.com</a:t>
            </a:r>
            <a:endParaRPr sz="800">
              <a:latin typeface="Source Code Pro"/>
              <a:ea typeface="Source Code Pro"/>
              <a:cs typeface="Source Code Pro"/>
              <a:sym typeface="Source Code Pr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Why is this IMportant?</a:t>
            </a:r>
            <a:endParaRPr/>
          </a:p>
        </p:txBody>
      </p:sp>
      <p:sp>
        <p:nvSpPr>
          <p:cNvPr id="71" name="Google Shape;71;p15"/>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When we are lacking good time management skills, we are more likely to:</a:t>
            </a:r>
            <a:endParaRPr/>
          </a:p>
          <a:p>
            <a:pPr marL="457200" lvl="0" indent="-342900" algn="l" rtl="0">
              <a:spcBef>
                <a:spcPts val="1200"/>
              </a:spcBef>
              <a:spcAft>
                <a:spcPts val="0"/>
              </a:spcAft>
              <a:buSzPts val="1800"/>
              <a:buChar char="●"/>
            </a:pPr>
            <a:r>
              <a:rPr lang="en"/>
              <a:t>Miss project deadlines</a:t>
            </a:r>
            <a:endParaRPr/>
          </a:p>
          <a:p>
            <a:pPr marL="457200" lvl="0" indent="-342900" algn="l" rtl="0">
              <a:spcBef>
                <a:spcPts val="0"/>
              </a:spcBef>
              <a:spcAft>
                <a:spcPts val="0"/>
              </a:spcAft>
              <a:buSzPts val="1800"/>
              <a:buChar char="●"/>
            </a:pPr>
            <a:r>
              <a:rPr lang="en"/>
              <a:t>Produce low-quality Work</a:t>
            </a:r>
            <a:endParaRPr/>
          </a:p>
          <a:p>
            <a:pPr marL="457200" lvl="0" indent="-342900" algn="l" rtl="0">
              <a:spcBef>
                <a:spcPts val="0"/>
              </a:spcBef>
              <a:spcAft>
                <a:spcPts val="0"/>
              </a:spcAft>
              <a:buSzPts val="1800"/>
              <a:buChar char="●"/>
            </a:pPr>
            <a:r>
              <a:rPr lang="en"/>
              <a:t>Disrupt our work-life or school-life balance</a:t>
            </a:r>
            <a:endParaRPr/>
          </a:p>
          <a:p>
            <a:pPr marL="457200" lvl="0" indent="-342900" algn="l" rtl="0">
              <a:spcBef>
                <a:spcPts val="0"/>
              </a:spcBef>
              <a:spcAft>
                <a:spcPts val="0"/>
              </a:spcAft>
              <a:buSzPts val="1800"/>
              <a:buChar char="●"/>
            </a:pPr>
            <a:r>
              <a:rPr lang="en"/>
              <a:t>Experience burnout</a:t>
            </a:r>
            <a:endParaRPr/>
          </a:p>
          <a:p>
            <a:pPr marL="457200" lvl="0" indent="-342900" algn="l" rtl="0">
              <a:spcBef>
                <a:spcPts val="0"/>
              </a:spcBef>
              <a:spcAft>
                <a:spcPts val="0"/>
              </a:spcAft>
              <a:buSzPts val="1800"/>
              <a:buChar char="●"/>
            </a:pPr>
            <a:r>
              <a:rPr lang="en"/>
              <a:t>Become overstressed</a:t>
            </a:r>
            <a:endParaRPr/>
          </a:p>
        </p:txBody>
      </p:sp>
      <p:pic>
        <p:nvPicPr>
          <p:cNvPr id="72" name="Google Shape;72;p15"/>
          <p:cNvPicPr preferRelativeResize="0"/>
          <p:nvPr/>
        </p:nvPicPr>
        <p:blipFill>
          <a:blip r:embed="rId3">
            <a:alphaModFix/>
          </a:blip>
          <a:stretch>
            <a:fillRect/>
          </a:stretch>
        </p:blipFill>
        <p:spPr>
          <a:xfrm>
            <a:off x="4813923" y="3274900"/>
            <a:ext cx="3198527" cy="1791175"/>
          </a:xfrm>
          <a:prstGeom prst="rect">
            <a:avLst/>
          </a:prstGeom>
          <a:noFill/>
          <a:ln>
            <a:noFill/>
          </a:ln>
        </p:spPr>
      </p:pic>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1187</TotalTime>
  <Words>1215</Words>
  <Application>Microsoft Office PowerPoint</Application>
  <PresentationFormat>On-screen Show (16:9)</PresentationFormat>
  <Paragraphs>110</Paragraphs>
  <Slides>24</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Amatic SC</vt:lpstr>
      <vt:lpstr>Source Code Pro</vt:lpstr>
      <vt:lpstr>Source Sans Pro</vt:lpstr>
      <vt:lpstr>Beach Day</vt:lpstr>
      <vt:lpstr>Mental Health &amp; Substance use: Overcoming to be our best self</vt:lpstr>
      <vt:lpstr>BTHEONE overview</vt:lpstr>
      <vt:lpstr>BTHEONE</vt:lpstr>
      <vt:lpstr>Agenda</vt:lpstr>
      <vt:lpstr>Stress and time Management</vt:lpstr>
      <vt:lpstr>sources of stress for teens</vt:lpstr>
      <vt:lpstr>Stress Overload</vt:lpstr>
      <vt:lpstr>What is Effective tIme Management?</vt:lpstr>
      <vt:lpstr>Why is this IMportant?</vt:lpstr>
      <vt:lpstr>Effective Time Management Strategies</vt:lpstr>
      <vt:lpstr>Ways to Destress </vt:lpstr>
      <vt:lpstr>Sleep</vt:lpstr>
      <vt:lpstr>2. Exercise</vt:lpstr>
      <vt:lpstr>3. Making Time to do Fun Things</vt:lpstr>
      <vt:lpstr>Fentanyl/Opioids</vt:lpstr>
      <vt:lpstr>Fentanyl/Opioids in Montgomery County</vt:lpstr>
      <vt:lpstr>What can we do </vt:lpstr>
      <vt:lpstr>Where to Go?  Resources</vt:lpstr>
      <vt:lpstr>Resources at School</vt:lpstr>
      <vt:lpstr>Community Resources</vt:lpstr>
      <vt:lpstr>988 Suicide and Crisis Lifeline Info</vt:lpstr>
      <vt:lpstr>Get involved</vt:lpstr>
      <vt:lpstr>Getting involved</vt:lpstr>
      <vt:lpstr>Follow us on Instagram @mc_b_the_one Join us by emailing “I’m Interested” to YAP@montgomerycountymd.gov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Health &amp; Substance use: Overcoming to be our best self</dc:title>
  <dc:creator>Stevenson II, Ben</dc:creator>
  <cp:lastModifiedBy>Stevenson II, Ben</cp:lastModifiedBy>
  <cp:revision>2</cp:revision>
  <dcterms:modified xsi:type="dcterms:W3CDTF">2023-05-19T17:24:29Z</dcterms:modified>
</cp:coreProperties>
</file>